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8" r:id="rId4"/>
    <p:sldId id="280" r:id="rId5"/>
    <p:sldId id="289" r:id="rId6"/>
    <p:sldId id="265" r:id="rId7"/>
    <p:sldId id="288" r:id="rId8"/>
    <p:sldId id="266" r:id="rId9"/>
    <p:sldId id="267" r:id="rId10"/>
    <p:sldId id="268" r:id="rId11"/>
    <p:sldId id="281" r:id="rId12"/>
    <p:sldId id="269" r:id="rId13"/>
    <p:sldId id="270" r:id="rId14"/>
    <p:sldId id="264" r:id="rId15"/>
    <p:sldId id="282" r:id="rId16"/>
    <p:sldId id="271" r:id="rId17"/>
    <p:sldId id="260" r:id="rId18"/>
    <p:sldId id="261" r:id="rId19"/>
    <p:sldId id="262" r:id="rId20"/>
    <p:sldId id="263" r:id="rId21"/>
    <p:sldId id="272" r:id="rId22"/>
    <p:sldId id="273" r:id="rId23"/>
    <p:sldId id="274" r:id="rId24"/>
    <p:sldId id="275" r:id="rId25"/>
    <p:sldId id="276" r:id="rId26"/>
    <p:sldId id="277" r:id="rId27"/>
    <p:sldId id="278" r:id="rId28"/>
    <p:sldId id="279"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7" d="100"/>
          <a:sy n="117" d="100"/>
        </p:scale>
        <p:origin x="-147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6DB8D-1829-7C4E-86F3-9A0D1B41994E}" type="datetimeFigureOut">
              <a:rPr lang="en-US" smtClean="0"/>
              <a:t>6/21/2019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9D0D2-B107-314F-95A6-C09134500E2F}" type="slidenum">
              <a:rPr lang="en-US" smtClean="0"/>
              <a:t>‹#›</a:t>
            </a:fld>
            <a:endParaRPr lang="en-US"/>
          </a:p>
        </p:txBody>
      </p:sp>
    </p:spTree>
    <p:extLst>
      <p:ext uri="{BB962C8B-B14F-4D97-AF65-F5344CB8AC3E}">
        <p14:creationId xmlns:p14="http://schemas.microsoft.com/office/powerpoint/2010/main" val="1074498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The term anesthesia was coined by Oliver Wendell Holmes, Sr.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Grandparents William and Mary Cooper were Quakers who moved to Ohio from South Carolina in 1807 to protest the introduction of slavery to their original home district. Ohio at the time represented the far west as the Northwest Territory was purchased by the US in 1787. As Quakers, the Coopers</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 ancestors immigrated from England in 1699 to escape religious persecution.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Requirements for ad eundem degrees from St. Louis Univ. Essentially, earned MD with 4 1/2 months lectures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Grandparents William and Mary Cooper were Quakers who moved to Ohio from South Carolina in 1807 to protest the introduction of slavery to their original home district. Ohio at the time represented the far west as the Northwest Territory was purchased by the US in 1787. As Quakers, the Coopers</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 ancestors immigrated from England in 1699 to escape religious persecution.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200">
                <a:latin typeface="Lucida Grande" charset="0"/>
                <a:cs typeface="Lucida Grande" charset="0"/>
                <a:sym typeface="Lucida Grande" charset="0"/>
              </a:rPr>
              <a:t>Grandparents William and Mary Cooper were Quakers who moved to Ohio from South Carolina in 1807 to protest the introduction of slavery to their original home district. Ohio at the time represented the far west as the Northwest Territory was purchased by the US in 1787. As Quakers, the Coopers</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 ancestors immigrated from England in 1699 to escape religious persecution.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6B8BB6-A420-5B49-A9A1-F02C83C96C2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209215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B8BB6-A420-5B49-A9A1-F02C83C96C2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216354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B8BB6-A420-5B49-A9A1-F02C83C96C2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42280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B8BB6-A420-5B49-A9A1-F02C83C96C2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357841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B8BB6-A420-5B49-A9A1-F02C83C96C2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46279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6B8BB6-A420-5B49-A9A1-F02C83C96C2B}"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74659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6B8BB6-A420-5B49-A9A1-F02C83C96C2B}"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50464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B8BB6-A420-5B49-A9A1-F02C83C96C2B}" type="datetimeFigureOut">
              <a:rPr lang="en-US" smtClean="0"/>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326688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B8BB6-A420-5B49-A9A1-F02C83C96C2B}" type="datetimeFigureOut">
              <a:rPr lang="en-US" smtClean="0"/>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368504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B8BB6-A420-5B49-A9A1-F02C83C96C2B}"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394697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B8BB6-A420-5B49-A9A1-F02C83C96C2B}"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BC903-08BA-E54C-A025-DB909BBBAF5B}" type="slidenum">
              <a:rPr lang="en-US" smtClean="0"/>
              <a:t>‹#›</a:t>
            </a:fld>
            <a:endParaRPr lang="en-US"/>
          </a:p>
        </p:txBody>
      </p:sp>
    </p:spTree>
    <p:extLst>
      <p:ext uri="{BB962C8B-B14F-4D97-AF65-F5344CB8AC3E}">
        <p14:creationId xmlns:p14="http://schemas.microsoft.com/office/powerpoint/2010/main" val="417210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B8BB6-A420-5B49-A9A1-F02C83C96C2B}" type="datetimeFigureOut">
              <a:rPr lang="en-US" smtClean="0"/>
              <a:t>6/21/2019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BC903-08BA-E54C-A025-DB909BBBAF5B}" type="slidenum">
              <a:rPr lang="en-US" smtClean="0"/>
              <a:t>‹#›</a:t>
            </a:fld>
            <a:endParaRPr lang="en-US"/>
          </a:p>
        </p:txBody>
      </p:sp>
    </p:spTree>
    <p:extLst>
      <p:ext uri="{BB962C8B-B14F-4D97-AF65-F5344CB8AC3E}">
        <p14:creationId xmlns:p14="http://schemas.microsoft.com/office/powerpoint/2010/main" val="110826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2025"/>
            <a:ext cx="7772400" cy="1470025"/>
          </a:xfrm>
        </p:spPr>
        <p:txBody>
          <a:bodyPr>
            <a:normAutofit fontScale="90000"/>
          </a:bodyPr>
          <a:lstStyle/>
          <a:p>
            <a:r>
              <a:rPr lang="en-US" dirty="0" smtClean="0"/>
              <a:t>The Murder of James King and Its Impact on the First Medical Schools of the Pacific Coast</a:t>
            </a:r>
            <a:endParaRPr lang="en-US" dirty="0"/>
          </a:p>
        </p:txBody>
      </p:sp>
      <p:sp>
        <p:nvSpPr>
          <p:cNvPr id="3" name="Subtitle 2"/>
          <p:cNvSpPr>
            <a:spLocks noGrp="1"/>
          </p:cNvSpPr>
          <p:nvPr>
            <p:ph type="subTitle" idx="1"/>
          </p:nvPr>
        </p:nvSpPr>
        <p:spPr/>
        <p:txBody>
          <a:bodyPr/>
          <a:lstStyle/>
          <a:p>
            <a:r>
              <a:rPr lang="en-US" dirty="0" smtClean="0"/>
              <a:t>George Yang</a:t>
            </a:r>
          </a:p>
          <a:p>
            <a:r>
              <a:rPr lang="en-US" dirty="0" smtClean="0"/>
              <a:t>Stanford University</a:t>
            </a:r>
          </a:p>
          <a:p>
            <a:r>
              <a:rPr lang="en-US" dirty="0" smtClean="0"/>
              <a:t>2013 Halsted Society</a:t>
            </a:r>
            <a:endParaRPr lang="en-US" dirty="0"/>
          </a:p>
        </p:txBody>
      </p:sp>
    </p:spTree>
    <p:extLst>
      <p:ext uri="{BB962C8B-B14F-4D97-AF65-F5344CB8AC3E}">
        <p14:creationId xmlns:p14="http://schemas.microsoft.com/office/powerpoint/2010/main" val="109725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58"/>
            <a:ext cx="8229600" cy="1143000"/>
          </a:xfrm>
        </p:spPr>
        <p:txBody>
          <a:bodyPr/>
          <a:lstStyle/>
          <a:p>
            <a:r>
              <a:rPr lang="en-US" dirty="0" smtClean="0"/>
              <a:t>The Shooting</a:t>
            </a:r>
            <a:endParaRPr lang="en-US" dirty="0"/>
          </a:p>
        </p:txBody>
      </p:sp>
      <p:sp>
        <p:nvSpPr>
          <p:cNvPr id="3" name="Content Placeholder 2"/>
          <p:cNvSpPr>
            <a:spLocks noGrp="1"/>
          </p:cNvSpPr>
          <p:nvPr>
            <p:ph idx="1"/>
          </p:nvPr>
        </p:nvSpPr>
        <p:spPr>
          <a:xfrm>
            <a:off x="457200" y="1255241"/>
            <a:ext cx="8229600" cy="2245420"/>
          </a:xfrm>
        </p:spPr>
        <p:txBody>
          <a:bodyPr>
            <a:normAutofit fontScale="85000" lnSpcReduction="10000"/>
          </a:bodyPr>
          <a:lstStyle/>
          <a:p>
            <a:r>
              <a:rPr lang="en-US" dirty="0" smtClean="0"/>
              <a:t>King wrote an editorial critical of Casey mentioning his history as an ex-convict at Sing Sing</a:t>
            </a:r>
          </a:p>
          <a:p>
            <a:r>
              <a:rPr lang="en-US" dirty="0" smtClean="0"/>
              <a:t>On May 14, 1856, Casey fired a single shot from a revolver that struck just below the lateral third of the clavicle and exited the back</a:t>
            </a:r>
          </a:p>
        </p:txBody>
      </p:sp>
      <p:pic>
        <p:nvPicPr>
          <p:cNvPr id="4" name="Picture 3" descr="Assassination_of_James_K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168" y="3437940"/>
            <a:ext cx="5302427" cy="3289915"/>
          </a:xfrm>
          <a:prstGeom prst="rect">
            <a:avLst/>
          </a:prstGeom>
        </p:spPr>
      </p:pic>
    </p:spTree>
    <p:extLst>
      <p:ext uri="{BB962C8B-B14F-4D97-AF65-F5344CB8AC3E}">
        <p14:creationId xmlns:p14="http://schemas.microsoft.com/office/powerpoint/2010/main" val="1383819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Aftermath</a:t>
            </a:r>
            <a:endParaRPr lang="en-US" dirty="0"/>
          </a:p>
        </p:txBody>
      </p:sp>
      <p:sp>
        <p:nvSpPr>
          <p:cNvPr id="3" name="Content Placeholder 2"/>
          <p:cNvSpPr>
            <a:spLocks noGrp="1"/>
          </p:cNvSpPr>
          <p:nvPr>
            <p:ph idx="1"/>
          </p:nvPr>
        </p:nvSpPr>
        <p:spPr/>
        <p:txBody>
          <a:bodyPr/>
          <a:lstStyle/>
          <a:p>
            <a:r>
              <a:rPr lang="en-US" dirty="0"/>
              <a:t>Casey ran to the local police station for protection and was subsequently sent to the County Jail because mobs came </a:t>
            </a:r>
            <a:r>
              <a:rPr lang="en-US" dirty="0" smtClean="0"/>
              <a:t>looking for him</a:t>
            </a:r>
            <a:endParaRPr lang="en-US" dirty="0"/>
          </a:p>
          <a:p>
            <a:r>
              <a:rPr lang="en-US" dirty="0"/>
              <a:t>King was brought into the Pacific Express office that he had been shot in front of </a:t>
            </a:r>
            <a:r>
              <a:rPr lang="en-US" dirty="0" smtClean="0"/>
              <a:t>and medical help was summoned</a:t>
            </a:r>
            <a:endParaRPr lang="en-US" dirty="0"/>
          </a:p>
          <a:p>
            <a:endParaRPr lang="en-US" dirty="0"/>
          </a:p>
        </p:txBody>
      </p:sp>
    </p:spTree>
    <p:extLst>
      <p:ext uri="{BB962C8B-B14F-4D97-AF65-F5344CB8AC3E}">
        <p14:creationId xmlns:p14="http://schemas.microsoft.com/office/powerpoint/2010/main" val="1123450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First doctor to arrive was RK </a:t>
            </a:r>
            <a:r>
              <a:rPr lang="en-US" dirty="0" err="1" smtClean="0"/>
              <a:t>Nuttall</a:t>
            </a:r>
            <a:r>
              <a:rPr lang="en-US" dirty="0" smtClean="0"/>
              <a:t>. He explored the wound with his finger and found it coursed upwards, inwards and backward through the chest wall</a:t>
            </a:r>
          </a:p>
          <a:p>
            <a:r>
              <a:rPr lang="en-US" dirty="0" smtClean="0"/>
              <a:t>Bleeding was initially profuse and then slowed. </a:t>
            </a:r>
            <a:r>
              <a:rPr lang="en-US" dirty="0"/>
              <a:t>N</a:t>
            </a:r>
            <a:r>
              <a:rPr lang="en-US" dirty="0" smtClean="0"/>
              <a:t>oted to be dark suggesting venous bleeding</a:t>
            </a:r>
          </a:p>
          <a:p>
            <a:r>
              <a:rPr lang="en-US" dirty="0" smtClean="0"/>
              <a:t>No pulse was noted on the left and a weak one was noted on the right</a:t>
            </a:r>
          </a:p>
          <a:p>
            <a:r>
              <a:rPr lang="en-US" dirty="0" smtClean="0"/>
              <a:t>Beverly Cole arrived next and placed mustard plasters and heat to restore circulation. King pleaded with Cole to stay and treat him</a:t>
            </a:r>
            <a:endParaRPr lang="en-US" dirty="0"/>
          </a:p>
        </p:txBody>
      </p:sp>
    </p:spTree>
    <p:extLst>
      <p:ext uri="{BB962C8B-B14F-4D97-AF65-F5344CB8AC3E}">
        <p14:creationId xmlns:p14="http://schemas.microsoft.com/office/powerpoint/2010/main" val="660195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Management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Soon joined by HM Gray and William Hammond. Hammond was King’s personal physician and assumed control</a:t>
            </a:r>
          </a:p>
          <a:p>
            <a:r>
              <a:rPr lang="en-US" dirty="0" smtClean="0"/>
              <a:t>Gray and </a:t>
            </a:r>
            <a:r>
              <a:rPr lang="en-US" dirty="0" err="1" smtClean="0"/>
              <a:t>Nuttall</a:t>
            </a:r>
            <a:r>
              <a:rPr lang="en-US" dirty="0" smtClean="0"/>
              <a:t> advocated putting a plug into the wound to prevent further bleeding</a:t>
            </a:r>
          </a:p>
          <a:p>
            <a:r>
              <a:rPr lang="en-US" dirty="0" smtClean="0"/>
              <a:t>Cole objected because he felt it would block drainage and lead to infection</a:t>
            </a:r>
          </a:p>
          <a:p>
            <a:r>
              <a:rPr lang="en-US" dirty="0" smtClean="0"/>
              <a:t>A sponge the size of a goose egg was soaked in water and inserted into the wound with pressure and secured with wet compresses and bandages</a:t>
            </a:r>
          </a:p>
          <a:p>
            <a:r>
              <a:rPr lang="en-US" dirty="0"/>
              <a:t>Hugh </a:t>
            </a:r>
            <a:r>
              <a:rPr lang="en-US" dirty="0" err="1"/>
              <a:t>Toland</a:t>
            </a:r>
            <a:r>
              <a:rPr lang="en-US" dirty="0"/>
              <a:t>, as the foremost surgeon of San Francisco, was consulted that evening</a:t>
            </a:r>
          </a:p>
          <a:p>
            <a:endParaRPr lang="en-US" dirty="0"/>
          </a:p>
        </p:txBody>
      </p:sp>
    </p:spTree>
    <p:extLst>
      <p:ext uri="{BB962C8B-B14F-4D97-AF65-F5344CB8AC3E}">
        <p14:creationId xmlns:p14="http://schemas.microsoft.com/office/powerpoint/2010/main" val="59337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2196703" y="285750"/>
            <a:ext cx="4750594" cy="1214438"/>
          </a:xfrm>
          <a:ln/>
        </p:spPr>
        <p:txBody>
          <a:bodyPr/>
          <a:lstStyle/>
          <a:p>
            <a:r>
              <a:rPr lang="en-US" sz="3400"/>
              <a:t>Hugh Huger Toland</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59" y="1495723"/>
            <a:ext cx="3946922" cy="499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8915" name="Rectangle 3"/>
          <p:cNvSpPr>
            <a:spLocks noGrp="1" noChangeArrowheads="1"/>
          </p:cNvSpPr>
          <p:nvPr>
            <p:ph type="body" idx="1"/>
          </p:nvPr>
        </p:nvSpPr>
        <p:spPr>
          <a:xfrm>
            <a:off x="4253530" y="1500612"/>
            <a:ext cx="4250531" cy="5161359"/>
          </a:xfrm>
          <a:ln/>
        </p:spPr>
        <p:txBody>
          <a:bodyPr>
            <a:normAutofit/>
          </a:bodyPr>
          <a:lstStyle/>
          <a:p>
            <a:pPr marL="625056"/>
            <a:r>
              <a:rPr lang="en-US" sz="2400" dirty="0"/>
              <a:t>Born in South Carolina to a planter and banker.</a:t>
            </a:r>
          </a:p>
          <a:p>
            <a:pPr marL="625056"/>
            <a:r>
              <a:rPr lang="ja-JP" altLang="en-US" sz="2400" dirty="0">
                <a:latin typeface="Arial"/>
              </a:rPr>
              <a:t>“</a:t>
            </a:r>
            <a:r>
              <a:rPr lang="en-US" sz="2400" dirty="0"/>
              <a:t>Read medicine</a:t>
            </a:r>
            <a:r>
              <a:rPr lang="ja-JP" altLang="en-US" sz="2400" dirty="0">
                <a:latin typeface="Arial"/>
              </a:rPr>
              <a:t>”</a:t>
            </a:r>
            <a:r>
              <a:rPr lang="en-US" sz="2400" dirty="0"/>
              <a:t> and worked in an apothecary at 16. Graduated from Transylvania Medical College at Lexington, KY in1828.</a:t>
            </a:r>
          </a:p>
          <a:p>
            <a:pPr marL="625056"/>
            <a:r>
              <a:rPr lang="en-US" sz="2400" dirty="0"/>
              <a:t>Did post-graduate work at </a:t>
            </a:r>
            <a:r>
              <a:rPr lang="en-US" sz="2400" dirty="0" err="1"/>
              <a:t>Salpetriere</a:t>
            </a:r>
            <a:r>
              <a:rPr lang="en-US" sz="2400" dirty="0"/>
              <a:t> in Paris at the same time as Oliver Wendell Holmes</a:t>
            </a:r>
            <a:r>
              <a:rPr lang="en-US" sz="2400" dirty="0" smtClean="0"/>
              <a:t>.</a:t>
            </a:r>
            <a:endParaRPr lang="en-US" sz="2400" dirty="0"/>
          </a:p>
        </p:txBody>
      </p:sp>
    </p:spTree>
    <p:extLst>
      <p:ext uri="{BB962C8B-B14F-4D97-AF65-F5344CB8AC3E}">
        <p14:creationId xmlns:p14="http://schemas.microsoft.com/office/powerpoint/2010/main" val="137854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2196703" y="285750"/>
            <a:ext cx="4750594" cy="1214438"/>
          </a:xfrm>
          <a:ln/>
        </p:spPr>
        <p:txBody>
          <a:bodyPr/>
          <a:lstStyle/>
          <a:p>
            <a:r>
              <a:rPr lang="en-US" sz="3400"/>
              <a:t>Hugh Huger Toland</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59" y="1495723"/>
            <a:ext cx="3946922" cy="499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8915" name="Rectangle 3"/>
          <p:cNvSpPr>
            <a:spLocks noGrp="1" noChangeArrowheads="1"/>
          </p:cNvSpPr>
          <p:nvPr>
            <p:ph type="body" idx="1"/>
          </p:nvPr>
        </p:nvSpPr>
        <p:spPr>
          <a:xfrm>
            <a:off x="4284886" y="1500612"/>
            <a:ext cx="4250531" cy="5161359"/>
          </a:xfrm>
          <a:ln/>
        </p:spPr>
        <p:txBody>
          <a:bodyPr>
            <a:normAutofit/>
          </a:bodyPr>
          <a:lstStyle/>
          <a:p>
            <a:pPr marL="625056"/>
            <a:r>
              <a:rPr lang="en-US" sz="2400" dirty="0"/>
              <a:t>Practiced in the east and </a:t>
            </a:r>
            <a:r>
              <a:rPr lang="en-US" sz="2400" dirty="0" err="1"/>
              <a:t>midwest</a:t>
            </a:r>
            <a:r>
              <a:rPr lang="en-US" sz="2400" dirty="0"/>
              <a:t> until coming to San Francisco in 1852.</a:t>
            </a:r>
          </a:p>
          <a:p>
            <a:pPr marL="625056"/>
            <a:r>
              <a:rPr lang="en-US" sz="2400" dirty="0"/>
              <a:t>Had a successful surgical practice at Montgomery and Merchant. </a:t>
            </a:r>
          </a:p>
          <a:p>
            <a:pPr marL="625056"/>
            <a:r>
              <a:rPr lang="en-US" sz="2400" dirty="0"/>
              <a:t>Appointed surgeon to the State Marine Hospital, forerunner of the San Francisco City and County Hospital.</a:t>
            </a:r>
          </a:p>
        </p:txBody>
      </p:sp>
    </p:spTree>
    <p:extLst>
      <p:ext uri="{BB962C8B-B14F-4D97-AF65-F5344CB8AC3E}">
        <p14:creationId xmlns:p14="http://schemas.microsoft.com/office/powerpoint/2010/main" val="30434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Toland’s</a:t>
            </a:r>
            <a:r>
              <a:rPr lang="en-US" dirty="0" smtClean="0"/>
              <a:t> recommendation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Hammond convened a consultation with Gray and </a:t>
            </a:r>
            <a:r>
              <a:rPr lang="en-US" dirty="0" err="1"/>
              <a:t>Toland</a:t>
            </a:r>
            <a:r>
              <a:rPr lang="en-US" dirty="0"/>
              <a:t> </a:t>
            </a:r>
            <a:endParaRPr lang="en-US" dirty="0" smtClean="0"/>
          </a:p>
          <a:p>
            <a:r>
              <a:rPr lang="en-US" dirty="0" smtClean="0"/>
              <a:t>Based upon observation and the account of </a:t>
            </a:r>
            <a:r>
              <a:rPr lang="en-US" dirty="0" err="1" smtClean="0"/>
              <a:t>Nuttall</a:t>
            </a:r>
            <a:r>
              <a:rPr lang="en-US" dirty="0" smtClean="0"/>
              <a:t>, </a:t>
            </a:r>
            <a:r>
              <a:rPr lang="en-US" dirty="0" err="1" smtClean="0"/>
              <a:t>Toland</a:t>
            </a:r>
            <a:r>
              <a:rPr lang="en-US" dirty="0" smtClean="0"/>
              <a:t> concluded the </a:t>
            </a:r>
            <a:r>
              <a:rPr lang="en-US" dirty="0" err="1" smtClean="0"/>
              <a:t>subclavian</a:t>
            </a:r>
            <a:r>
              <a:rPr lang="en-US" dirty="0" smtClean="0"/>
              <a:t> artery was severed without examination. Recommended leaving sponge</a:t>
            </a:r>
          </a:p>
          <a:p>
            <a:r>
              <a:rPr lang="en-US" dirty="0" smtClean="0"/>
              <a:t>Cole and </a:t>
            </a:r>
            <a:r>
              <a:rPr lang="en-US" dirty="0" err="1" smtClean="0"/>
              <a:t>Nuttall</a:t>
            </a:r>
            <a:r>
              <a:rPr lang="en-US" dirty="0" smtClean="0"/>
              <a:t> were excluded. Cole still advocated removing the sponge and ligating the artery if necessary. </a:t>
            </a:r>
            <a:r>
              <a:rPr lang="en-US" dirty="0" err="1" smtClean="0"/>
              <a:t>Nuttall</a:t>
            </a:r>
            <a:r>
              <a:rPr lang="en-US" dirty="0" smtClean="0"/>
              <a:t> noted the sponge was only meant to be a temporary measure</a:t>
            </a:r>
          </a:p>
          <a:p>
            <a:r>
              <a:rPr lang="en-US" dirty="0"/>
              <a:t>Elias Cooper was a friend of Cole’s, and Cole asked him to come give his advice. Thomas King also requested Cooper come to give consultation</a:t>
            </a:r>
          </a:p>
          <a:p>
            <a:endParaRPr lang="en-US" dirty="0"/>
          </a:p>
        </p:txBody>
      </p:sp>
    </p:spTree>
    <p:extLst>
      <p:ext uri="{BB962C8B-B14F-4D97-AF65-F5344CB8AC3E}">
        <p14:creationId xmlns:p14="http://schemas.microsoft.com/office/powerpoint/2010/main" val="1743445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ln/>
        </p:spPr>
        <p:txBody>
          <a:bodyPr/>
          <a:lstStyle/>
          <a:p>
            <a:r>
              <a:rPr lang="en-US" sz="3400"/>
              <a:t>Elias Samuel Cooper</a:t>
            </a:r>
          </a:p>
        </p:txBody>
      </p:sp>
      <p:sp>
        <p:nvSpPr>
          <p:cNvPr id="18434" name="Rectangle 2"/>
          <p:cNvSpPr>
            <a:spLocks noGrp="1" noChangeArrowheads="1"/>
          </p:cNvSpPr>
          <p:nvPr>
            <p:ph type="body" idx="1"/>
          </p:nvPr>
        </p:nvSpPr>
        <p:spPr>
          <a:xfrm>
            <a:off x="241102" y="1548982"/>
            <a:ext cx="4589859" cy="4545211"/>
          </a:xfrm>
          <a:ln/>
        </p:spPr>
        <p:txBody>
          <a:bodyPr>
            <a:noAutofit/>
          </a:bodyPr>
          <a:lstStyle/>
          <a:p>
            <a:pPr marL="570364"/>
            <a:r>
              <a:rPr lang="en-US" sz="2400" dirty="0"/>
              <a:t>Born to Jacob and Elizabeth Cooper on Nov. 25, 1820 near S</a:t>
            </a:r>
            <a:r>
              <a:rPr lang="en-US" sz="2400" dirty="0" smtClean="0"/>
              <a:t>omerville</a:t>
            </a:r>
            <a:r>
              <a:rPr lang="en-US" sz="2400" dirty="0"/>
              <a:t>, Ohio</a:t>
            </a:r>
          </a:p>
          <a:p>
            <a:pPr marL="570364"/>
            <a:r>
              <a:rPr lang="en-US" sz="2400" dirty="0" smtClean="0"/>
              <a:t>Unclear </a:t>
            </a:r>
            <a:r>
              <a:rPr lang="en-US" sz="2400" dirty="0"/>
              <a:t>early formal education.</a:t>
            </a:r>
          </a:p>
          <a:p>
            <a:pPr marL="570364">
              <a:spcBef>
                <a:spcPts val="1687"/>
              </a:spcBef>
            </a:pPr>
            <a:r>
              <a:rPr lang="en-US" sz="2400" dirty="0"/>
              <a:t>Apprenticed to Dr. Waugh in Indiana in 1838-39.</a:t>
            </a:r>
          </a:p>
          <a:p>
            <a:pPr marL="570364">
              <a:spcBef>
                <a:spcPts val="1687"/>
              </a:spcBef>
            </a:pPr>
            <a:r>
              <a:rPr lang="en-US" sz="2400" dirty="0"/>
              <a:t>Apprenticed to older brother </a:t>
            </a:r>
            <a:r>
              <a:rPr lang="en-US" sz="2400" dirty="0" err="1"/>
              <a:t>Esaias</a:t>
            </a:r>
            <a:r>
              <a:rPr lang="en-US" sz="2400" dirty="0"/>
              <a:t> from 1840-43.</a:t>
            </a:r>
          </a:p>
          <a:p>
            <a:pPr marL="570364">
              <a:spcBef>
                <a:spcPts val="1687"/>
              </a:spcBef>
            </a:pPr>
            <a:r>
              <a:rPr lang="en-US" sz="2400" dirty="0"/>
              <a:t>Awarded MD ad </a:t>
            </a:r>
            <a:r>
              <a:rPr lang="en-US" sz="2400" dirty="0" err="1"/>
              <a:t>eundem</a:t>
            </a:r>
            <a:r>
              <a:rPr lang="en-US" sz="2400" dirty="0"/>
              <a:t> from St. Louis University in 1851.</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4524" t="7620" r="6573" b="7776"/>
          <a:stretch>
            <a:fillRect/>
          </a:stretch>
        </p:blipFill>
        <p:spPr bwMode="auto">
          <a:xfrm>
            <a:off x="5193468" y="1491258"/>
            <a:ext cx="350936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893010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a:lstStyle/>
          <a:p>
            <a:r>
              <a:rPr lang="ja-JP" altLang="en-US" sz="3400" dirty="0">
                <a:latin typeface="Arial"/>
              </a:rPr>
              <a:t>“</a:t>
            </a:r>
            <a:r>
              <a:rPr lang="en-US" sz="3400" dirty="0"/>
              <a:t>ad </a:t>
            </a:r>
            <a:r>
              <a:rPr lang="en-US" sz="3400" dirty="0" err="1"/>
              <a:t>eundem</a:t>
            </a:r>
            <a:r>
              <a:rPr lang="ja-JP" altLang="en-US" sz="3400" dirty="0">
                <a:latin typeface="Arial"/>
              </a:rPr>
              <a:t>”</a:t>
            </a:r>
            <a:r>
              <a:rPr lang="en-US" sz="3400" dirty="0"/>
              <a:t> Degrees</a:t>
            </a:r>
          </a:p>
        </p:txBody>
      </p:sp>
      <p:sp>
        <p:nvSpPr>
          <p:cNvPr id="21506" name="Rectangle 2"/>
          <p:cNvSpPr>
            <a:spLocks noGrp="1" noChangeArrowheads="1"/>
          </p:cNvSpPr>
          <p:nvPr>
            <p:ph type="body" idx="1"/>
          </p:nvPr>
        </p:nvSpPr>
        <p:spPr>
          <a:xfrm>
            <a:off x="312539" y="1580554"/>
            <a:ext cx="8518922" cy="5125641"/>
          </a:xfrm>
          <a:ln/>
        </p:spPr>
        <p:txBody>
          <a:bodyPr/>
          <a:lstStyle/>
          <a:p>
            <a:pPr marL="625056"/>
            <a:r>
              <a:rPr lang="en-US" sz="1700" dirty="0"/>
              <a:t>That the candidate be twenty-one years of age, of good moral character and have been engaged in the study of medicine for three years (courses of lectures included).</a:t>
            </a:r>
          </a:p>
          <a:p>
            <a:pPr marL="625056"/>
            <a:r>
              <a:rPr lang="en-US" sz="1700" dirty="0"/>
              <a:t>That he shall have attended two full courses of lectures in this Institution (duration of course, 4 1/2 months: 15 October through February). Attendance on a regular course in some respectable and generally accredited medical school, </a:t>
            </a:r>
            <a:r>
              <a:rPr lang="en-US" sz="1700" dirty="0">
                <a:solidFill>
                  <a:srgbClr val="FF0000"/>
                </a:solidFill>
              </a:rPr>
              <a:t>or four years of reputable practice will, however, be considered as equivalent to one of the courses above specified</a:t>
            </a:r>
            <a:r>
              <a:rPr lang="en-US" sz="1700" dirty="0"/>
              <a:t>.</a:t>
            </a:r>
          </a:p>
          <a:p>
            <a:pPr marL="625056"/>
            <a:r>
              <a:rPr lang="en-US" sz="1700" dirty="0"/>
              <a:t>That he shall undergo a satisfactory examination on all the branches taught in this College, and write an acceptable Thesis, either in the English, Latin, French or German language, on some subject connected with medicine.</a:t>
            </a:r>
          </a:p>
          <a:p>
            <a:pPr marL="625056"/>
            <a:r>
              <a:rPr lang="en-US" sz="1700" dirty="0"/>
              <a:t>Candidates, applying for the degree ad </a:t>
            </a:r>
            <a:r>
              <a:rPr lang="en-US" sz="1700" dirty="0" err="1"/>
              <a:t>eundem</a:t>
            </a:r>
            <a:r>
              <a:rPr lang="en-US" sz="1700" dirty="0"/>
              <a:t>, must show written and satisfactory testimony that they are graduates of a generally acknowledged school of medicine - that they have been engaged in practice at least two years, without having followed, during that time, any other occupation.</a:t>
            </a:r>
          </a:p>
          <a:p>
            <a:pPr marL="625056"/>
            <a:r>
              <a:rPr lang="en-US" sz="1700" dirty="0"/>
              <a:t>Fees for the whole course amount to $105. The Matriculation ticket (paid but once) is $5; that of the Demonstrator, $10; the Hospital tickets are gratuitous; and the graduation fee is $20.</a:t>
            </a:r>
          </a:p>
        </p:txBody>
      </p:sp>
    </p:spTree>
    <p:extLst>
      <p:ext uri="{BB962C8B-B14F-4D97-AF65-F5344CB8AC3E}">
        <p14:creationId xmlns:p14="http://schemas.microsoft.com/office/powerpoint/2010/main" val="88434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a:lstStyle/>
          <a:p>
            <a:r>
              <a:rPr lang="en-US" sz="3400"/>
              <a:t>Elias Samuel Cooper</a:t>
            </a:r>
          </a:p>
        </p:txBody>
      </p:sp>
      <p:sp>
        <p:nvSpPr>
          <p:cNvPr id="23554" name="Rectangle 2"/>
          <p:cNvSpPr>
            <a:spLocks noGrp="1" noChangeArrowheads="1"/>
          </p:cNvSpPr>
          <p:nvPr>
            <p:ph type="body" idx="1"/>
          </p:nvPr>
        </p:nvSpPr>
        <p:spPr>
          <a:xfrm>
            <a:off x="53578" y="1643063"/>
            <a:ext cx="5473898" cy="5107781"/>
          </a:xfrm>
          <a:ln/>
        </p:spPr>
        <p:txBody>
          <a:bodyPr>
            <a:noAutofit/>
          </a:bodyPr>
          <a:lstStyle/>
          <a:p>
            <a:pPr marL="625056" indent="-401822"/>
            <a:r>
              <a:rPr lang="en-US" sz="2400" dirty="0"/>
              <a:t>Worked in Danville, Illinois after apprenticeship with </a:t>
            </a:r>
            <a:r>
              <a:rPr lang="en-US" sz="2400" dirty="0" err="1"/>
              <a:t>Esaias</a:t>
            </a:r>
            <a:r>
              <a:rPr lang="en-US" sz="2400" dirty="0"/>
              <a:t> ended in </a:t>
            </a:r>
            <a:r>
              <a:rPr lang="en-US" sz="2400" dirty="0" smtClean="0"/>
              <a:t>1843</a:t>
            </a:r>
            <a:endParaRPr lang="en-US" sz="2400" dirty="0"/>
          </a:p>
          <a:p>
            <a:pPr marL="625056" indent="-401822">
              <a:spcBef>
                <a:spcPts val="1687"/>
              </a:spcBef>
            </a:pPr>
            <a:r>
              <a:rPr lang="en-US" sz="2400" dirty="0" smtClean="0"/>
              <a:t>Moved </a:t>
            </a:r>
            <a:r>
              <a:rPr lang="en-US" sz="2400" dirty="0"/>
              <a:t>to Peoria, Illinois in 1844 to find a busier practice and would practice until </a:t>
            </a:r>
            <a:r>
              <a:rPr lang="en-US" sz="2400" dirty="0" smtClean="0"/>
              <a:t>1855</a:t>
            </a:r>
            <a:endParaRPr lang="en-US" sz="2400" dirty="0"/>
          </a:p>
          <a:p>
            <a:pPr marL="625056" indent="-401822">
              <a:spcBef>
                <a:spcPts val="1687"/>
              </a:spcBef>
            </a:pPr>
            <a:r>
              <a:rPr lang="en-US" sz="2400" dirty="0" smtClean="0"/>
              <a:t>Applied </a:t>
            </a:r>
            <a:r>
              <a:rPr lang="en-US" sz="2400" dirty="0"/>
              <a:t>for professorships in anatomy at Rush Medical School and University of Iowa but denied both.</a:t>
            </a:r>
          </a:p>
          <a:p>
            <a:pPr marL="625056" indent="-401822">
              <a:spcBef>
                <a:spcPts val="1687"/>
              </a:spcBef>
            </a:pPr>
            <a:r>
              <a:rPr lang="en-US" sz="2400" dirty="0" smtClean="0"/>
              <a:t>Helped </a:t>
            </a:r>
            <a:r>
              <a:rPr lang="en-US" sz="2400" dirty="0"/>
              <a:t>found Peoria Medical Society and Illinois State Medical Society.</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l="4524" t="7620" r="6573" b="7776"/>
          <a:stretch>
            <a:fillRect/>
          </a:stretch>
        </p:blipFill>
        <p:spPr bwMode="auto">
          <a:xfrm>
            <a:off x="5625703" y="1526977"/>
            <a:ext cx="350936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36200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a:lstStyle/>
          <a:p>
            <a:r>
              <a:rPr lang="en-US" sz="3400" dirty="0"/>
              <a:t>Medicine in the </a:t>
            </a:r>
            <a:r>
              <a:rPr lang="en-US" sz="3400" dirty="0" smtClean="0"/>
              <a:t>1800</a:t>
            </a:r>
            <a:r>
              <a:rPr lang="en-US" sz="3400" dirty="0" smtClean="0">
                <a:latin typeface="Arial"/>
              </a:rPr>
              <a:t>’</a:t>
            </a:r>
            <a:r>
              <a:rPr lang="en-US" sz="3400" dirty="0" smtClean="0"/>
              <a:t>s</a:t>
            </a:r>
            <a:endParaRPr lang="en-US" sz="3400" dirty="0"/>
          </a:p>
        </p:txBody>
      </p:sp>
      <p:sp>
        <p:nvSpPr>
          <p:cNvPr id="27650" name="Rectangle 2"/>
          <p:cNvSpPr>
            <a:spLocks noGrp="1" noChangeArrowheads="1"/>
          </p:cNvSpPr>
          <p:nvPr>
            <p:ph type="body" idx="1"/>
          </p:nvPr>
        </p:nvSpPr>
        <p:spPr>
          <a:xfrm>
            <a:off x="457200" y="1491955"/>
            <a:ext cx="8229600" cy="4717289"/>
          </a:xfrm>
          <a:ln/>
        </p:spPr>
        <p:txBody>
          <a:bodyPr>
            <a:noAutofit/>
          </a:bodyPr>
          <a:lstStyle/>
          <a:p>
            <a:pPr marL="625056"/>
            <a:r>
              <a:rPr lang="en-US" sz="2400" dirty="0"/>
              <a:t>Bleeding remained a major treatment for many diseases.</a:t>
            </a:r>
          </a:p>
          <a:p>
            <a:pPr marL="625056"/>
            <a:r>
              <a:rPr lang="en-US" sz="2400" dirty="0"/>
              <a:t>Infectious disease was most common cause of mortality with malaria and cholera leading causes.</a:t>
            </a:r>
          </a:p>
          <a:p>
            <a:pPr marL="625056"/>
            <a:r>
              <a:rPr lang="en-US" sz="2400" dirty="0"/>
              <a:t>Approximately 19 deaths per 1000 with life expectancy of 39 years at mid-century.</a:t>
            </a:r>
          </a:p>
          <a:p>
            <a:pPr marL="625056"/>
            <a:r>
              <a:rPr lang="en-US" sz="2400" dirty="0"/>
              <a:t>Use of ether as an anesthetic described in 1846.</a:t>
            </a:r>
          </a:p>
          <a:p>
            <a:pPr marL="625056"/>
            <a:r>
              <a:rPr lang="en-US" sz="2400" dirty="0"/>
              <a:t>American Medical Association founded 1847.</a:t>
            </a:r>
          </a:p>
          <a:p>
            <a:pPr marL="625056"/>
            <a:r>
              <a:rPr lang="en-US" sz="2400" dirty="0"/>
              <a:t>Louis Pasteur develops germ theory of disease - 1860</a:t>
            </a:r>
            <a:r>
              <a:rPr lang="ja-JP" altLang="en-US" sz="2400" dirty="0">
                <a:latin typeface="Arial"/>
              </a:rPr>
              <a:t>’</a:t>
            </a:r>
            <a:r>
              <a:rPr lang="en-US" sz="2400" dirty="0"/>
              <a:t>s.</a:t>
            </a:r>
          </a:p>
          <a:p>
            <a:pPr marL="625056"/>
            <a:r>
              <a:rPr lang="en-US" sz="2400" dirty="0"/>
              <a:t>Lister</a:t>
            </a:r>
            <a:r>
              <a:rPr lang="ja-JP" altLang="en-US" sz="2400" dirty="0">
                <a:latin typeface="Arial"/>
              </a:rPr>
              <a:t>’</a:t>
            </a:r>
            <a:r>
              <a:rPr lang="en-US" sz="2400" dirty="0"/>
              <a:t>s description of antiseptic technique - 1867.</a:t>
            </a:r>
          </a:p>
          <a:p>
            <a:pPr marL="625056"/>
            <a:r>
              <a:rPr lang="en-US" sz="2400" dirty="0"/>
              <a:t>Halsted</a:t>
            </a:r>
            <a:r>
              <a:rPr lang="ja-JP" altLang="en-US" sz="2400" dirty="0">
                <a:latin typeface="Arial"/>
              </a:rPr>
              <a:t>’</a:t>
            </a:r>
            <a:r>
              <a:rPr lang="en-US" sz="2400" dirty="0"/>
              <a:t>s use of rubber gloves in surgery - 1890.</a:t>
            </a:r>
          </a:p>
        </p:txBody>
      </p:sp>
    </p:spTree>
    <p:extLst>
      <p:ext uri="{BB962C8B-B14F-4D97-AF65-F5344CB8AC3E}">
        <p14:creationId xmlns:p14="http://schemas.microsoft.com/office/powerpoint/2010/main" val="149394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892969" y="401836"/>
            <a:ext cx="7358063" cy="1259086"/>
          </a:xfrm>
          <a:ln/>
        </p:spPr>
        <p:txBody>
          <a:bodyPr/>
          <a:lstStyle/>
          <a:p>
            <a:r>
              <a:rPr lang="en-US" sz="3400"/>
              <a:t>Elias Samuel Cooper</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l="4524" t="7620" r="6573" b="7776"/>
          <a:stretch>
            <a:fillRect/>
          </a:stretch>
        </p:blipFill>
        <p:spPr bwMode="auto">
          <a:xfrm>
            <a:off x="5643563" y="1526977"/>
            <a:ext cx="350936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603" name="Rectangle 3"/>
          <p:cNvSpPr>
            <a:spLocks/>
          </p:cNvSpPr>
          <p:nvPr/>
        </p:nvSpPr>
        <p:spPr bwMode="auto">
          <a:xfrm>
            <a:off x="282197" y="1437680"/>
            <a:ext cx="534350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401822" indent="-401822">
              <a:spcBef>
                <a:spcPts val="1687"/>
              </a:spcBef>
              <a:buSzPct val="171000"/>
              <a:buFont typeface="Gill Sans" charset="0"/>
              <a:buChar char="•"/>
            </a:pPr>
            <a:r>
              <a:rPr lang="en-US" sz="2400" dirty="0">
                <a:ea typeface="ＭＳ Ｐゴシック" charset="0"/>
                <a:cs typeface="Gill Sans" charset="0"/>
              </a:rPr>
              <a:t>Cooper is active in the societies presenting his first paper on congestive fever in 1850.</a:t>
            </a:r>
          </a:p>
          <a:p>
            <a:pPr marL="401822" indent="-401822">
              <a:spcBef>
                <a:spcPts val="1687"/>
              </a:spcBef>
              <a:buSzPct val="171000"/>
              <a:buFont typeface="Gill Sans" charset="0"/>
              <a:buChar char="•"/>
            </a:pPr>
            <a:r>
              <a:rPr lang="en-US" sz="2400" dirty="0" smtClean="0">
                <a:ea typeface="ＭＳ Ｐゴシック" charset="0"/>
                <a:cs typeface="Gill Sans" charset="0"/>
              </a:rPr>
              <a:t>Described </a:t>
            </a:r>
            <a:r>
              <a:rPr lang="en-US" sz="2400" dirty="0">
                <a:ea typeface="ＭＳ Ｐゴシック" charset="0"/>
                <a:cs typeface="Gill Sans" charset="0"/>
              </a:rPr>
              <a:t>his use of chloroform for surgery in 1851.</a:t>
            </a:r>
          </a:p>
          <a:p>
            <a:pPr marL="401822" indent="-401822">
              <a:spcBef>
                <a:spcPts val="1687"/>
              </a:spcBef>
              <a:buSzPct val="171000"/>
              <a:buFont typeface="Gill Sans" charset="0"/>
              <a:buChar char="•"/>
            </a:pPr>
            <a:r>
              <a:rPr lang="en-US" sz="2400" dirty="0">
                <a:ea typeface="ＭＳ Ｐゴシック" charset="0"/>
                <a:cs typeface="Gill Sans" charset="0"/>
              </a:rPr>
              <a:t>Censured in 1853 for advertising.</a:t>
            </a:r>
          </a:p>
          <a:p>
            <a:pPr marL="401822" indent="-401822">
              <a:spcBef>
                <a:spcPts val="1687"/>
              </a:spcBef>
              <a:buSzPct val="171000"/>
              <a:buFont typeface="Gill Sans" charset="0"/>
              <a:buChar char="•"/>
            </a:pPr>
            <a:r>
              <a:rPr lang="en-US" sz="2400" dirty="0">
                <a:ea typeface="ＭＳ Ｐゴシック" charset="0"/>
                <a:cs typeface="Gill Sans" charset="0"/>
              </a:rPr>
              <a:t>Visited clinics in Europe from 1854-1855. </a:t>
            </a:r>
          </a:p>
          <a:p>
            <a:pPr marL="401822" indent="-401822">
              <a:spcBef>
                <a:spcPts val="1687"/>
              </a:spcBef>
              <a:buSzPct val="171000"/>
              <a:buFont typeface="Gill Sans" charset="0"/>
              <a:buChar char="•"/>
            </a:pPr>
            <a:r>
              <a:rPr lang="en-US" sz="2400" dirty="0">
                <a:ea typeface="ＭＳ Ｐゴシック" charset="0"/>
                <a:cs typeface="Gill Sans" charset="0"/>
              </a:rPr>
              <a:t>Closes clinic upon return and arrived on May 26, 1855 in San Francisco.</a:t>
            </a:r>
          </a:p>
        </p:txBody>
      </p:sp>
    </p:spTree>
    <p:extLst>
      <p:ext uri="{BB962C8B-B14F-4D97-AF65-F5344CB8AC3E}">
        <p14:creationId xmlns:p14="http://schemas.microsoft.com/office/powerpoint/2010/main" val="51894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Builds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Cooper recommended exploration and ligation of the </a:t>
            </a:r>
            <a:r>
              <a:rPr lang="en-US" dirty="0" err="1" smtClean="0"/>
              <a:t>subclavian</a:t>
            </a:r>
            <a:r>
              <a:rPr lang="en-US" dirty="0" smtClean="0"/>
              <a:t> artery if needed</a:t>
            </a:r>
          </a:p>
          <a:p>
            <a:r>
              <a:rPr lang="en-US" dirty="0" smtClean="0"/>
              <a:t>Cole and Cooper were familiar with Joseph </a:t>
            </a:r>
            <a:r>
              <a:rPr lang="en-US" dirty="0" err="1" smtClean="0"/>
              <a:t>Pancoast’s</a:t>
            </a:r>
            <a:r>
              <a:rPr lang="en-US" dirty="0" smtClean="0"/>
              <a:t> writings on the operative approach to the </a:t>
            </a:r>
            <a:r>
              <a:rPr lang="en-US" dirty="0" err="1" smtClean="0"/>
              <a:t>subclavian</a:t>
            </a:r>
            <a:r>
              <a:rPr lang="en-US" dirty="0" smtClean="0"/>
              <a:t> artery and felt comfortable tackling it unlike </a:t>
            </a:r>
            <a:r>
              <a:rPr lang="en-US" dirty="0" err="1" smtClean="0"/>
              <a:t>Toland</a:t>
            </a:r>
            <a:endParaRPr lang="en-US" dirty="0" smtClean="0"/>
          </a:p>
          <a:p>
            <a:r>
              <a:rPr lang="en-US" dirty="0" smtClean="0"/>
              <a:t>Hammond had Cooper thrown out</a:t>
            </a:r>
          </a:p>
          <a:p>
            <a:r>
              <a:rPr lang="en-US" dirty="0" smtClean="0"/>
              <a:t>Cole felt King had asked him to treat him and  withdrew from the case in protest</a:t>
            </a:r>
          </a:p>
          <a:p>
            <a:r>
              <a:rPr lang="en-US" dirty="0" smtClean="0"/>
              <a:t>By the end of that day, the arm was paralyzed, cold, blue and swollen</a:t>
            </a:r>
            <a:endParaRPr lang="en-US" dirty="0"/>
          </a:p>
        </p:txBody>
      </p:sp>
    </p:spTree>
    <p:extLst>
      <p:ext uri="{BB962C8B-B14F-4D97-AF65-F5344CB8AC3E}">
        <p14:creationId xmlns:p14="http://schemas.microsoft.com/office/powerpoint/2010/main" val="567801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and Death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Over the next few days, there was no change in the patient’s condition</a:t>
            </a:r>
          </a:p>
          <a:p>
            <a:r>
              <a:rPr lang="en-US" dirty="0" smtClean="0"/>
              <a:t>John S Griffin, a former army surgeon, was brought from Los Angeles to consult on the fourth day at the request of </a:t>
            </a:r>
            <a:r>
              <a:rPr lang="en-US" dirty="0" err="1" smtClean="0"/>
              <a:t>Toland</a:t>
            </a:r>
            <a:r>
              <a:rPr lang="en-US" dirty="0" smtClean="0"/>
              <a:t>. He also advised against removing the sponge</a:t>
            </a:r>
          </a:p>
          <a:p>
            <a:r>
              <a:rPr lang="en-US" dirty="0" smtClean="0"/>
              <a:t>The infection was severe enough on this day that an incision was made in the left armpit to drain considerable pus under chloroform anesthesia</a:t>
            </a:r>
          </a:p>
          <a:p>
            <a:r>
              <a:rPr lang="en-US" dirty="0" smtClean="0"/>
              <a:t>King progressively declined and died 6 days after being shot</a:t>
            </a:r>
            <a:endParaRPr lang="en-US" dirty="0"/>
          </a:p>
        </p:txBody>
      </p:sp>
    </p:spTree>
    <p:extLst>
      <p:ext uri="{BB962C8B-B14F-4D97-AF65-F5344CB8AC3E}">
        <p14:creationId xmlns:p14="http://schemas.microsoft.com/office/powerpoint/2010/main" val="138223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Post-Mortem</a:t>
            </a:r>
            <a:endParaRPr lang="en-US" dirty="0"/>
          </a:p>
        </p:txBody>
      </p:sp>
      <p:sp>
        <p:nvSpPr>
          <p:cNvPr id="3" name="Content Placeholder 2"/>
          <p:cNvSpPr>
            <a:spLocks noGrp="1"/>
          </p:cNvSpPr>
          <p:nvPr>
            <p:ph idx="1"/>
          </p:nvPr>
        </p:nvSpPr>
        <p:spPr/>
        <p:txBody>
          <a:bodyPr/>
          <a:lstStyle/>
          <a:p>
            <a:r>
              <a:rPr lang="en-US" dirty="0" err="1" smtClean="0"/>
              <a:t>Subclavian</a:t>
            </a:r>
            <a:r>
              <a:rPr lang="en-US" dirty="0" smtClean="0"/>
              <a:t> artery was intact</a:t>
            </a:r>
          </a:p>
          <a:p>
            <a:r>
              <a:rPr lang="en-US" dirty="0" smtClean="0"/>
              <a:t>Some damage and phlebitis around the </a:t>
            </a:r>
            <a:r>
              <a:rPr lang="en-US" dirty="0" err="1" smtClean="0"/>
              <a:t>subclavian</a:t>
            </a:r>
            <a:r>
              <a:rPr lang="en-US" dirty="0" smtClean="0"/>
              <a:t> vein</a:t>
            </a:r>
          </a:p>
          <a:p>
            <a:r>
              <a:rPr lang="en-US" dirty="0" smtClean="0"/>
              <a:t>The brachial plexus was torn apart</a:t>
            </a:r>
          </a:p>
          <a:p>
            <a:r>
              <a:rPr lang="en-US" dirty="0" err="1" smtClean="0"/>
              <a:t>Caseous</a:t>
            </a:r>
            <a:r>
              <a:rPr lang="en-US" dirty="0" smtClean="0"/>
              <a:t> (</a:t>
            </a:r>
            <a:r>
              <a:rPr lang="en-US" dirty="0" err="1" smtClean="0"/>
              <a:t>tuberculous</a:t>
            </a:r>
            <a:r>
              <a:rPr lang="en-US" dirty="0" smtClean="0"/>
              <a:t>) masses were found in the lungs</a:t>
            </a:r>
          </a:p>
          <a:p>
            <a:r>
              <a:rPr lang="en-US" dirty="0" smtClean="0"/>
              <a:t>Pleural inflammation and approximately 500 cc of </a:t>
            </a:r>
            <a:r>
              <a:rPr lang="en-US" dirty="0" err="1" smtClean="0"/>
              <a:t>serosanguinous</a:t>
            </a:r>
            <a:r>
              <a:rPr lang="en-US" dirty="0" smtClean="0"/>
              <a:t> fluid in the left chest</a:t>
            </a:r>
          </a:p>
        </p:txBody>
      </p:sp>
    </p:spTree>
    <p:extLst>
      <p:ext uri="{BB962C8B-B14F-4D97-AF65-F5344CB8AC3E}">
        <p14:creationId xmlns:p14="http://schemas.microsoft.com/office/powerpoint/2010/main" val="4215719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Casey’s fate</a:t>
            </a:r>
            <a:endParaRPr lang="en-US" dirty="0"/>
          </a:p>
        </p:txBody>
      </p:sp>
      <p:sp>
        <p:nvSpPr>
          <p:cNvPr id="3" name="Content Placeholder 2"/>
          <p:cNvSpPr>
            <a:spLocks noGrp="1"/>
          </p:cNvSpPr>
          <p:nvPr>
            <p:ph idx="1"/>
          </p:nvPr>
        </p:nvSpPr>
        <p:spPr>
          <a:xfrm>
            <a:off x="457200" y="1600200"/>
            <a:ext cx="8229600" cy="4525963"/>
          </a:xfrm>
        </p:spPr>
        <p:txBody>
          <a:bodyPr>
            <a:normAutofit fontScale="92500"/>
          </a:bodyPr>
          <a:lstStyle/>
          <a:p>
            <a:r>
              <a:rPr lang="en-US" dirty="0" smtClean="0"/>
              <a:t>Vigilance Committee formed to enact justice</a:t>
            </a:r>
          </a:p>
          <a:p>
            <a:r>
              <a:rPr lang="en-US" dirty="0" smtClean="0"/>
              <a:t>On the fourth day after King was shot, 2600 armed men from the Vigilance Committee went to the County Jail and demanded Casey</a:t>
            </a:r>
          </a:p>
          <a:p>
            <a:r>
              <a:rPr lang="en-US" dirty="0" smtClean="0"/>
              <a:t>Casey was handed over by the Sheriff to avoid added bloodshed along with Charles Cora, a man accused of shooting an unarmed marshal</a:t>
            </a:r>
          </a:p>
          <a:p>
            <a:r>
              <a:rPr lang="en-US" dirty="0" smtClean="0"/>
              <a:t>Casey and Cora were tried by the Vigilance Committee and sentenced to death by hanging</a:t>
            </a:r>
            <a:endParaRPr lang="en-US" dirty="0"/>
          </a:p>
        </p:txBody>
      </p:sp>
    </p:spTree>
    <p:extLst>
      <p:ext uri="{BB962C8B-B14F-4D97-AF65-F5344CB8AC3E}">
        <p14:creationId xmlns:p14="http://schemas.microsoft.com/office/powerpoint/2010/main" val="327093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Burial and Hanging</a:t>
            </a:r>
            <a:endParaRPr lang="en-US" dirty="0"/>
          </a:p>
        </p:txBody>
      </p:sp>
      <p:sp>
        <p:nvSpPr>
          <p:cNvPr id="3" name="Content Placeholder 2"/>
          <p:cNvSpPr>
            <a:spLocks noGrp="1"/>
          </p:cNvSpPr>
          <p:nvPr>
            <p:ph idx="1"/>
          </p:nvPr>
        </p:nvSpPr>
        <p:spPr>
          <a:xfrm>
            <a:off x="457200" y="1600200"/>
            <a:ext cx="8229600" cy="1959139"/>
          </a:xfrm>
        </p:spPr>
        <p:txBody>
          <a:bodyPr/>
          <a:lstStyle/>
          <a:p>
            <a:r>
              <a:rPr lang="en-US" dirty="0" smtClean="0"/>
              <a:t>King buried on Thu, May 20</a:t>
            </a:r>
          </a:p>
          <a:p>
            <a:r>
              <a:rPr lang="en-US" dirty="0" smtClean="0"/>
              <a:t>Casey and Cora were hung at the fort of the Vigilance Committee on the same day</a:t>
            </a:r>
          </a:p>
          <a:p>
            <a:endParaRPr lang="en-US" dirty="0"/>
          </a:p>
        </p:txBody>
      </p:sp>
      <p:pic>
        <p:nvPicPr>
          <p:cNvPr id="5" name="Picture 4" descr="Lynching-of-casey-and-co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703" y="3433351"/>
            <a:ext cx="5860900" cy="3091625"/>
          </a:xfrm>
          <a:prstGeom prst="rect">
            <a:avLst/>
          </a:prstGeom>
        </p:spPr>
      </p:pic>
    </p:spTree>
    <p:extLst>
      <p:ext uri="{BB962C8B-B14F-4D97-AF65-F5344CB8AC3E}">
        <p14:creationId xmlns:p14="http://schemas.microsoft.com/office/powerpoint/2010/main" val="3702617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to the Editor by Cooper</a:t>
            </a:r>
            <a:endParaRPr lang="en-US" dirty="0"/>
          </a:p>
        </p:txBody>
      </p:sp>
      <p:sp>
        <p:nvSpPr>
          <p:cNvPr id="3" name="Content Placeholder 2"/>
          <p:cNvSpPr>
            <a:spLocks noGrp="1"/>
          </p:cNvSpPr>
          <p:nvPr>
            <p:ph idx="1"/>
          </p:nvPr>
        </p:nvSpPr>
        <p:spPr/>
        <p:txBody>
          <a:bodyPr/>
          <a:lstStyle/>
          <a:p>
            <a:pPr marL="0" indent="0">
              <a:buNone/>
            </a:pPr>
            <a:r>
              <a:rPr lang="en-US" dirty="0" smtClean="0"/>
              <a:t>“Have </a:t>
            </a:r>
            <a:r>
              <a:rPr lang="en-US" dirty="0"/>
              <a:t>we no qualified surgeons among us? This inquiry is made in consequence of having heard it stated frequently within a few days past that the </a:t>
            </a:r>
            <a:r>
              <a:rPr lang="en-US" dirty="0" err="1"/>
              <a:t>subclavian</a:t>
            </a:r>
            <a:r>
              <a:rPr lang="en-US" dirty="0"/>
              <a:t> artery could not be tied above the clavicle. I </a:t>
            </a:r>
            <a:r>
              <a:rPr lang="en-US" i="1" dirty="0"/>
              <a:t>know</a:t>
            </a:r>
            <a:r>
              <a:rPr lang="en-US" dirty="0"/>
              <a:t> that the thing can be done</a:t>
            </a:r>
            <a:r>
              <a:rPr lang="en-US" dirty="0" smtClean="0"/>
              <a:t>.”</a:t>
            </a:r>
          </a:p>
          <a:p>
            <a:endParaRPr lang="en-US" dirty="0"/>
          </a:p>
        </p:txBody>
      </p:sp>
    </p:spTree>
    <p:extLst>
      <p:ext uri="{BB962C8B-B14F-4D97-AF65-F5344CB8AC3E}">
        <p14:creationId xmlns:p14="http://schemas.microsoft.com/office/powerpoint/2010/main" val="3502161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to the Editor by Cooper</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 </a:t>
            </a:r>
            <a:r>
              <a:rPr lang="en-US" dirty="0"/>
              <a:t>should like therefore to have some of the learned gentlemen who cared for James King attempt to prove that </a:t>
            </a:r>
            <a:r>
              <a:rPr lang="en-US" dirty="0">
                <a:solidFill>
                  <a:srgbClr val="FF0000"/>
                </a:solidFill>
              </a:rPr>
              <a:t>the most consummate ignorance </a:t>
            </a:r>
            <a:r>
              <a:rPr lang="en-US" dirty="0"/>
              <a:t>was not displayed in his treatment from the moment of his injury to the period of his death. If there is anyone of this clique who </a:t>
            </a:r>
            <a:r>
              <a:rPr lang="en-US" i="1" dirty="0"/>
              <a:t>dares</a:t>
            </a:r>
            <a:r>
              <a:rPr lang="en-US" dirty="0"/>
              <a:t> to come out over his own signature and say that the treatment of Mr. James King of William was judicious, I will prove that plugging up a gunshot wound to arrest hemorrhage under the impression that the </a:t>
            </a:r>
            <a:r>
              <a:rPr lang="en-US" dirty="0" err="1"/>
              <a:t>subclavian</a:t>
            </a:r>
            <a:r>
              <a:rPr lang="en-US" dirty="0"/>
              <a:t> artery was shot away denotes </a:t>
            </a:r>
            <a:r>
              <a:rPr lang="en-US" dirty="0">
                <a:solidFill>
                  <a:srgbClr val="FF0000"/>
                </a:solidFill>
              </a:rPr>
              <a:t>more consummate ignorance of the principles of surgery on the part of anyone practicing the same than can be often found at this enlightened day</a:t>
            </a:r>
            <a:r>
              <a:rPr lang="en-US" dirty="0" smtClean="0"/>
              <a:t>.”</a:t>
            </a:r>
            <a:endParaRPr lang="en-US" dirty="0"/>
          </a:p>
        </p:txBody>
      </p:sp>
    </p:spTree>
    <p:extLst>
      <p:ext uri="{BB962C8B-B14F-4D97-AF65-F5344CB8AC3E}">
        <p14:creationId xmlns:p14="http://schemas.microsoft.com/office/powerpoint/2010/main" val="287383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to the Editor by Cooper</a:t>
            </a:r>
          </a:p>
        </p:txBody>
      </p:sp>
      <p:sp>
        <p:nvSpPr>
          <p:cNvPr id="3" name="Content Placeholder 2"/>
          <p:cNvSpPr>
            <a:spLocks noGrp="1"/>
          </p:cNvSpPr>
          <p:nvPr>
            <p:ph idx="1"/>
          </p:nvPr>
        </p:nvSpPr>
        <p:spPr/>
        <p:txBody>
          <a:bodyPr/>
          <a:lstStyle/>
          <a:p>
            <a:pPr marL="0" indent="0">
              <a:buNone/>
            </a:pPr>
            <a:r>
              <a:rPr lang="en-US" dirty="0" smtClean="0"/>
              <a:t>“You </a:t>
            </a:r>
            <a:r>
              <a:rPr lang="en-US" dirty="0"/>
              <a:t>are the </a:t>
            </a:r>
            <a:r>
              <a:rPr lang="en-US" dirty="0">
                <a:solidFill>
                  <a:srgbClr val="FF0000"/>
                </a:solidFill>
              </a:rPr>
              <a:t>criminally ignorant surgeons </a:t>
            </a:r>
            <a:r>
              <a:rPr lang="en-US" dirty="0"/>
              <a:t>who in the case of James King tried to plug up a wound as you ignorantly supposed of the </a:t>
            </a:r>
            <a:r>
              <a:rPr lang="en-US" dirty="0" err="1"/>
              <a:t>subclavian</a:t>
            </a:r>
            <a:r>
              <a:rPr lang="en-US" dirty="0"/>
              <a:t> artery. </a:t>
            </a:r>
            <a:r>
              <a:rPr lang="en-US" dirty="0">
                <a:solidFill>
                  <a:srgbClr val="FF0000"/>
                </a:solidFill>
              </a:rPr>
              <a:t>Where is the intelligent medical man of this city who doubts for one moment you killed that patient</a:t>
            </a:r>
            <a:r>
              <a:rPr lang="en-US" dirty="0" smtClean="0">
                <a:solidFill>
                  <a:srgbClr val="FF0000"/>
                </a:solidFill>
              </a:rPr>
              <a:t>?</a:t>
            </a:r>
            <a:r>
              <a:rPr lang="en-US" dirty="0" smtClean="0"/>
              <a:t>...</a:t>
            </a:r>
            <a:r>
              <a:rPr lang="en-US" dirty="0"/>
              <a:t> I take this occasion to call (King's doctors) to account for the criminal ignorance they displayed in his treatment</a:t>
            </a:r>
            <a:r>
              <a:rPr lang="en-US" dirty="0" smtClean="0"/>
              <a:t>.”</a:t>
            </a:r>
            <a:endParaRPr lang="en-US" dirty="0"/>
          </a:p>
        </p:txBody>
      </p:sp>
    </p:spTree>
    <p:extLst>
      <p:ext uri="{BB962C8B-B14F-4D97-AF65-F5344CB8AC3E}">
        <p14:creationId xmlns:p14="http://schemas.microsoft.com/office/powerpoint/2010/main" val="14455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Medical School of the West</a:t>
            </a:r>
            <a:endParaRPr lang="en-US" dirty="0"/>
          </a:p>
        </p:txBody>
      </p:sp>
      <p:sp>
        <p:nvSpPr>
          <p:cNvPr id="5" name="Content Placeholder 4"/>
          <p:cNvSpPr>
            <a:spLocks noGrp="1"/>
          </p:cNvSpPr>
          <p:nvPr>
            <p:ph idx="1"/>
          </p:nvPr>
        </p:nvSpPr>
        <p:spPr/>
        <p:txBody>
          <a:bodyPr/>
          <a:lstStyle/>
          <a:p>
            <a:r>
              <a:rPr lang="en-US" dirty="0" smtClean="0"/>
              <a:t>Cooper establishes the Medical Department of the University of the Pacific in 1858</a:t>
            </a:r>
          </a:p>
          <a:p>
            <a:r>
              <a:rPr lang="en-US" dirty="0" smtClean="0"/>
              <a:t>Cooper dies of unknown ailment in 1862</a:t>
            </a:r>
          </a:p>
          <a:p>
            <a:r>
              <a:rPr lang="en-US" dirty="0" smtClean="0"/>
              <a:t>Succeeded by nephew Levi Cooper Lane, also a surgeon</a:t>
            </a:r>
            <a:endParaRPr lang="en-US" dirty="0"/>
          </a:p>
        </p:txBody>
      </p:sp>
    </p:spTree>
    <p:extLst>
      <p:ext uri="{BB962C8B-B14F-4D97-AF65-F5344CB8AC3E}">
        <p14:creationId xmlns:p14="http://schemas.microsoft.com/office/powerpoint/2010/main" val="4055299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normAutofit/>
          </a:bodyPr>
          <a:lstStyle/>
          <a:p>
            <a:r>
              <a:rPr lang="en-US" dirty="0" smtClean="0"/>
              <a:t>California</a:t>
            </a:r>
            <a:endParaRPr lang="en-US" dirty="0"/>
          </a:p>
        </p:txBody>
      </p:sp>
      <p:sp>
        <p:nvSpPr>
          <p:cNvPr id="29698" name="Rectangle 2"/>
          <p:cNvSpPr>
            <a:spLocks noGrp="1" noChangeArrowheads="1"/>
          </p:cNvSpPr>
          <p:nvPr>
            <p:ph type="body" idx="1"/>
          </p:nvPr>
        </p:nvSpPr>
        <p:spPr>
          <a:ln/>
        </p:spPr>
        <p:txBody>
          <a:bodyPr>
            <a:noAutofit/>
          </a:bodyPr>
          <a:lstStyle/>
          <a:p>
            <a:pPr marL="625056"/>
            <a:r>
              <a:rPr lang="en-US" sz="2400" dirty="0" smtClean="0"/>
              <a:t>War with Mexico in 1846 led to annexation of California by the US.</a:t>
            </a:r>
          </a:p>
          <a:p>
            <a:pPr marL="625056"/>
            <a:r>
              <a:rPr lang="en-US" sz="2400" dirty="0" smtClean="0"/>
              <a:t>Gold </a:t>
            </a:r>
            <a:r>
              <a:rPr lang="en-US" sz="2400" dirty="0"/>
              <a:t>found in 1848 at </a:t>
            </a:r>
            <a:r>
              <a:rPr lang="en-US" sz="2400" dirty="0" smtClean="0"/>
              <a:t>Sutter</a:t>
            </a:r>
            <a:r>
              <a:rPr lang="en-US" sz="2400" dirty="0" smtClean="0">
                <a:latin typeface="Arial"/>
              </a:rPr>
              <a:t>’</a:t>
            </a:r>
            <a:r>
              <a:rPr lang="en-US" sz="2400" dirty="0" smtClean="0"/>
              <a:t>s Mill</a:t>
            </a:r>
          </a:p>
          <a:p>
            <a:pPr marL="625056"/>
            <a:r>
              <a:rPr lang="en-US" sz="2400" dirty="0" smtClean="0"/>
              <a:t>California granted statehood in 1850</a:t>
            </a:r>
            <a:endParaRPr lang="en-US" sz="2400" dirty="0"/>
          </a:p>
        </p:txBody>
      </p:sp>
      <p:pic>
        <p:nvPicPr>
          <p:cNvPr id="2" name="Picture 1" descr="SutterMillMarsh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761" y="3457760"/>
            <a:ext cx="4403670" cy="3293945"/>
          </a:xfrm>
          <a:prstGeom prst="rect">
            <a:avLst/>
          </a:prstGeom>
        </p:spPr>
      </p:pic>
    </p:spTree>
    <p:extLst>
      <p:ext uri="{BB962C8B-B14F-4D97-AF65-F5344CB8AC3E}">
        <p14:creationId xmlns:p14="http://schemas.microsoft.com/office/powerpoint/2010/main" val="253627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Toland</a:t>
            </a:r>
            <a:r>
              <a:rPr lang="en-US" dirty="0" smtClean="0"/>
              <a:t> Medical School</a:t>
            </a:r>
            <a:endParaRPr lang="en-US" dirty="0"/>
          </a:p>
        </p:txBody>
      </p:sp>
      <p:sp>
        <p:nvSpPr>
          <p:cNvPr id="3" name="Content Placeholder 2"/>
          <p:cNvSpPr>
            <a:spLocks noGrp="1"/>
          </p:cNvSpPr>
          <p:nvPr>
            <p:ph idx="1"/>
          </p:nvPr>
        </p:nvSpPr>
        <p:spPr>
          <a:xfrm>
            <a:off x="457200" y="1866760"/>
            <a:ext cx="3901192" cy="4525963"/>
          </a:xfrm>
        </p:spPr>
        <p:txBody>
          <a:bodyPr>
            <a:normAutofit fontScale="85000" lnSpcReduction="10000"/>
          </a:bodyPr>
          <a:lstStyle/>
          <a:p>
            <a:r>
              <a:rPr lang="en-US" dirty="0" smtClean="0"/>
              <a:t>Hugh </a:t>
            </a:r>
            <a:r>
              <a:rPr lang="en-US" dirty="0" err="1" smtClean="0"/>
              <a:t>Toland</a:t>
            </a:r>
            <a:r>
              <a:rPr lang="en-US" dirty="0" smtClean="0"/>
              <a:t> starts planning his own school in 1860 to compete with Cooper, opens in 1865</a:t>
            </a:r>
          </a:p>
          <a:p>
            <a:r>
              <a:rPr lang="en-US" dirty="0" smtClean="0"/>
              <a:t>Uses money and affiliation with San Francisco City and County Hospital </a:t>
            </a:r>
          </a:p>
          <a:p>
            <a:r>
              <a:rPr lang="en-US" dirty="0" smtClean="0"/>
              <a:t>Coaxes Lane to merge</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26306" t="15656" r="19934" b="54924"/>
          <a:stretch>
            <a:fillRect/>
          </a:stretch>
        </p:blipFill>
        <p:spPr bwMode="auto">
          <a:xfrm>
            <a:off x="4400763" y="1853536"/>
            <a:ext cx="45212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865343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 Medical School</a:t>
            </a:r>
            <a:endParaRPr lang="en-US" dirty="0"/>
          </a:p>
        </p:txBody>
      </p:sp>
      <p:sp>
        <p:nvSpPr>
          <p:cNvPr id="3" name="Content Placeholder 2"/>
          <p:cNvSpPr>
            <a:spLocks noGrp="1"/>
          </p:cNvSpPr>
          <p:nvPr>
            <p:ph idx="1"/>
          </p:nvPr>
        </p:nvSpPr>
        <p:spPr>
          <a:xfrm>
            <a:off x="457200" y="1600200"/>
            <a:ext cx="4183390" cy="4525963"/>
          </a:xfrm>
        </p:spPr>
        <p:txBody>
          <a:bodyPr>
            <a:normAutofit fontScale="92500" lnSpcReduction="20000"/>
          </a:bodyPr>
          <a:lstStyle/>
          <a:p>
            <a:r>
              <a:rPr lang="en-US" dirty="0" smtClean="0"/>
              <a:t>Lane feels memory of Cooper is disparaged</a:t>
            </a:r>
          </a:p>
          <a:p>
            <a:r>
              <a:rPr lang="en-US" dirty="0" smtClean="0"/>
              <a:t>Resurrects the Medical Department in 1870</a:t>
            </a:r>
          </a:p>
          <a:p>
            <a:r>
              <a:rPr lang="en-US" dirty="0" smtClean="0"/>
              <a:t>Renamed Medical College of the Pacific</a:t>
            </a:r>
          </a:p>
          <a:p>
            <a:r>
              <a:rPr lang="en-US" dirty="0" smtClean="0"/>
              <a:t>Raises money to build new school and hospital to be named the Cooper Medical School in 1882</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657" y="1600200"/>
            <a:ext cx="3820737" cy="476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915512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Metamorphosis</a:t>
            </a:r>
            <a:endParaRPr lang="en-US" dirty="0"/>
          </a:p>
        </p:txBody>
      </p:sp>
      <p:sp>
        <p:nvSpPr>
          <p:cNvPr id="3" name="Content Placeholder 2"/>
          <p:cNvSpPr>
            <a:spLocks noGrp="1"/>
          </p:cNvSpPr>
          <p:nvPr>
            <p:ph idx="1"/>
          </p:nvPr>
        </p:nvSpPr>
        <p:spPr>
          <a:xfrm>
            <a:off x="457200" y="1600200"/>
            <a:ext cx="8057934" cy="1237863"/>
          </a:xfrm>
        </p:spPr>
        <p:txBody>
          <a:bodyPr>
            <a:noAutofit/>
          </a:bodyPr>
          <a:lstStyle/>
          <a:p>
            <a:r>
              <a:rPr lang="en-US" dirty="0" err="1" smtClean="0"/>
              <a:t>Toland</a:t>
            </a:r>
            <a:r>
              <a:rPr lang="en-US" dirty="0" smtClean="0"/>
              <a:t> enters discussions to join a university</a:t>
            </a:r>
          </a:p>
          <a:p>
            <a:r>
              <a:rPr lang="en-US" dirty="0" smtClean="0"/>
              <a:t>In 1873, </a:t>
            </a:r>
            <a:r>
              <a:rPr lang="en-US" dirty="0" err="1" smtClean="0"/>
              <a:t>Toland</a:t>
            </a:r>
            <a:r>
              <a:rPr lang="en-US" dirty="0" smtClean="0"/>
              <a:t> Medical School becomes…</a:t>
            </a:r>
            <a:endParaRPr lang="en-US" dirty="0"/>
          </a:p>
        </p:txBody>
      </p:sp>
      <p:sp>
        <p:nvSpPr>
          <p:cNvPr id="4" name="TextBox 3"/>
          <p:cNvSpPr txBox="1"/>
          <p:nvPr/>
        </p:nvSpPr>
        <p:spPr>
          <a:xfrm>
            <a:off x="-25688" y="2961276"/>
            <a:ext cx="9336210" cy="584776"/>
          </a:xfrm>
          <a:prstGeom prst="rect">
            <a:avLst/>
          </a:prstGeom>
          <a:noFill/>
        </p:spPr>
        <p:txBody>
          <a:bodyPr wrap="none" rtlCol="0">
            <a:spAutoFit/>
          </a:bodyPr>
          <a:lstStyle/>
          <a:p>
            <a:r>
              <a:rPr lang="en-US" sz="3200" dirty="0"/>
              <a:t>The Medical Department of the University of California</a:t>
            </a:r>
          </a:p>
        </p:txBody>
      </p:sp>
      <p:sp>
        <p:nvSpPr>
          <p:cNvPr id="5" name="TextBox 4"/>
          <p:cNvSpPr txBox="1"/>
          <p:nvPr/>
        </p:nvSpPr>
        <p:spPr>
          <a:xfrm>
            <a:off x="3954688" y="2852638"/>
            <a:ext cx="1043876" cy="584776"/>
          </a:xfrm>
          <a:prstGeom prst="rect">
            <a:avLst/>
          </a:prstGeom>
          <a:noFill/>
        </p:spPr>
        <p:txBody>
          <a:bodyPr wrap="none" rtlCol="0">
            <a:spAutoFit/>
          </a:bodyPr>
          <a:lstStyle/>
          <a:p>
            <a:r>
              <a:rPr lang="en-US" sz="3200" dirty="0" smtClean="0"/>
              <a:t>UCSF</a:t>
            </a:r>
            <a:endParaRPr lang="en-US" sz="3200" dirty="0"/>
          </a:p>
        </p:txBody>
      </p:sp>
      <p:pic>
        <p:nvPicPr>
          <p:cNvPr id="6" name="Picture 5" descr="200px-UCSF_Se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817" y="4253477"/>
            <a:ext cx="1747706" cy="1747706"/>
          </a:xfrm>
          <a:prstGeom prst="rect">
            <a:avLst/>
          </a:prstGeom>
        </p:spPr>
      </p:pic>
      <p:pic>
        <p:nvPicPr>
          <p:cNvPr id="7" name="Picture 6" descr="UCSF textteal_wht600dp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64" y="4253477"/>
            <a:ext cx="2970276" cy="1458468"/>
          </a:xfrm>
          <a:prstGeom prst="rect">
            <a:avLst/>
          </a:prstGeom>
        </p:spPr>
      </p:pic>
    </p:spTree>
    <p:extLst>
      <p:ext uri="{BB962C8B-B14F-4D97-AF65-F5344CB8AC3E}">
        <p14:creationId xmlns:p14="http://schemas.microsoft.com/office/powerpoint/2010/main" val="42134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Metamorphosis</a:t>
            </a:r>
            <a:endParaRPr lang="en-US" dirty="0"/>
          </a:p>
        </p:txBody>
      </p:sp>
      <p:sp>
        <p:nvSpPr>
          <p:cNvPr id="3" name="Content Placeholder 2"/>
          <p:cNvSpPr>
            <a:spLocks noGrp="1"/>
          </p:cNvSpPr>
          <p:nvPr>
            <p:ph idx="1"/>
          </p:nvPr>
        </p:nvSpPr>
        <p:spPr>
          <a:xfrm>
            <a:off x="457200" y="1600200"/>
            <a:ext cx="8229600" cy="1331943"/>
          </a:xfrm>
        </p:spPr>
        <p:txBody>
          <a:bodyPr/>
          <a:lstStyle/>
          <a:p>
            <a:r>
              <a:rPr lang="en-US" dirty="0" smtClean="0"/>
              <a:t>Lane begins discussions to merge in 1901 with final approval in 1908 becoming…</a:t>
            </a:r>
          </a:p>
        </p:txBody>
      </p:sp>
      <p:pic>
        <p:nvPicPr>
          <p:cNvPr id="4" name="Picture 3" descr="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535" y="3728976"/>
            <a:ext cx="2806152" cy="2806152"/>
          </a:xfrm>
          <a:prstGeom prst="rect">
            <a:avLst/>
          </a:prstGeom>
        </p:spPr>
      </p:pic>
      <p:pic>
        <p:nvPicPr>
          <p:cNvPr id="5" name="Picture 4" descr="re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758" y="3728976"/>
            <a:ext cx="2425951" cy="2808996"/>
          </a:xfrm>
          <a:prstGeom prst="rect">
            <a:avLst/>
          </a:prstGeom>
        </p:spPr>
      </p:pic>
      <p:sp>
        <p:nvSpPr>
          <p:cNvPr id="6" name="TextBox 5"/>
          <p:cNvSpPr txBox="1"/>
          <p:nvPr/>
        </p:nvSpPr>
        <p:spPr>
          <a:xfrm>
            <a:off x="1238535" y="2932143"/>
            <a:ext cx="6676427" cy="584776"/>
          </a:xfrm>
          <a:prstGeom prst="rect">
            <a:avLst/>
          </a:prstGeom>
          <a:noFill/>
        </p:spPr>
        <p:txBody>
          <a:bodyPr wrap="none" rtlCol="0">
            <a:spAutoFit/>
          </a:bodyPr>
          <a:lstStyle/>
          <a:p>
            <a:r>
              <a:rPr lang="en-US" sz="3200" dirty="0" smtClean="0"/>
              <a:t>Stanford University School of Medicine</a:t>
            </a:r>
            <a:endParaRPr lang="en-US" sz="3200" dirty="0"/>
          </a:p>
        </p:txBody>
      </p:sp>
    </p:spTree>
    <p:extLst>
      <p:ext uri="{BB962C8B-B14F-4D97-AF65-F5344CB8AC3E}">
        <p14:creationId xmlns:p14="http://schemas.microsoft.com/office/powerpoint/2010/main" val="6525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Francisco</a:t>
            </a:r>
            <a:endParaRPr lang="en-US" dirty="0"/>
          </a:p>
        </p:txBody>
      </p:sp>
      <p:sp>
        <p:nvSpPr>
          <p:cNvPr id="3" name="Content Placeholder 2"/>
          <p:cNvSpPr>
            <a:spLocks noGrp="1"/>
          </p:cNvSpPr>
          <p:nvPr>
            <p:ph idx="1"/>
          </p:nvPr>
        </p:nvSpPr>
        <p:spPr>
          <a:xfrm>
            <a:off x="457200" y="1286600"/>
            <a:ext cx="8229600" cy="1723941"/>
          </a:xfrm>
        </p:spPr>
        <p:txBody>
          <a:bodyPr>
            <a:noAutofit/>
          </a:bodyPr>
          <a:lstStyle/>
          <a:p>
            <a:pPr marL="625056"/>
            <a:r>
              <a:rPr lang="en-US" sz="2400" dirty="0"/>
              <a:t>Spanish settlement of Yerba Buena renamed San Francisco in 1847</a:t>
            </a:r>
            <a:r>
              <a:rPr lang="en-US" sz="2400" dirty="0" smtClean="0"/>
              <a:t>.</a:t>
            </a:r>
          </a:p>
          <a:p>
            <a:pPr marL="625056"/>
            <a:r>
              <a:rPr lang="en-US" sz="2400" dirty="0" smtClean="0"/>
              <a:t>San </a:t>
            </a:r>
            <a:r>
              <a:rPr lang="en-US" sz="2400" dirty="0"/>
              <a:t>Francisco had a population of 200 in 1846, and 50,000 by </a:t>
            </a:r>
            <a:r>
              <a:rPr lang="en-US" sz="2400" dirty="0" smtClean="0"/>
              <a:t>1855</a:t>
            </a:r>
            <a:endParaRPr lang="en-US" sz="2400" dirty="0"/>
          </a:p>
        </p:txBody>
      </p:sp>
      <p:pic>
        <p:nvPicPr>
          <p:cNvPr id="4" name="Picture 3" descr="sanfrancisco185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81" y="3010541"/>
            <a:ext cx="7492253" cy="3643112"/>
          </a:xfrm>
          <a:prstGeom prst="rect">
            <a:avLst/>
          </a:prstGeom>
        </p:spPr>
      </p:pic>
      <p:pic>
        <p:nvPicPr>
          <p:cNvPr id="6" name="Picture 5" descr="TelegraphHill18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709" y="2841909"/>
            <a:ext cx="5002548" cy="3952864"/>
          </a:xfrm>
          <a:prstGeom prst="rect">
            <a:avLst/>
          </a:prstGeom>
        </p:spPr>
      </p:pic>
    </p:spTree>
    <p:extLst>
      <p:ext uri="{BB962C8B-B14F-4D97-AF65-F5344CB8AC3E}">
        <p14:creationId xmlns:p14="http://schemas.microsoft.com/office/powerpoint/2010/main" val="271957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Francisco</a:t>
            </a:r>
            <a:endParaRPr lang="en-US" dirty="0"/>
          </a:p>
        </p:txBody>
      </p:sp>
      <p:sp>
        <p:nvSpPr>
          <p:cNvPr id="3" name="Content Placeholder 2"/>
          <p:cNvSpPr>
            <a:spLocks noGrp="1"/>
          </p:cNvSpPr>
          <p:nvPr>
            <p:ph idx="1"/>
          </p:nvPr>
        </p:nvSpPr>
        <p:spPr>
          <a:xfrm>
            <a:off x="0" y="1647240"/>
            <a:ext cx="5173634" cy="4750164"/>
          </a:xfrm>
        </p:spPr>
        <p:txBody>
          <a:bodyPr>
            <a:noAutofit/>
          </a:bodyPr>
          <a:lstStyle/>
          <a:p>
            <a:pPr marL="625056"/>
            <a:r>
              <a:rPr lang="en-US" sz="2400" dirty="0"/>
              <a:t>W</a:t>
            </a:r>
            <a:r>
              <a:rPr lang="en-US" sz="2400" dirty="0" smtClean="0"/>
              <a:t>as </a:t>
            </a:r>
            <a:r>
              <a:rPr lang="en-US" sz="2400" dirty="0"/>
              <a:t>the largest city on the American west coast (Seattle, Portland, Los Angeles and San Diego all having only a few hundred inhabitants each)</a:t>
            </a:r>
            <a:r>
              <a:rPr lang="en-US" sz="2400" dirty="0" smtClean="0"/>
              <a:t>.</a:t>
            </a:r>
          </a:p>
          <a:p>
            <a:pPr marL="625056"/>
            <a:r>
              <a:rPr lang="en-US" sz="2400" dirty="0" smtClean="0"/>
              <a:t>In </a:t>
            </a:r>
            <a:r>
              <a:rPr lang="en-US" sz="2400" dirty="0"/>
              <a:t>1855, over 500 places selling liquor, 12 gambling halls, 48 “fancy” and dance houses.</a:t>
            </a:r>
          </a:p>
          <a:p>
            <a:pPr marL="625056"/>
            <a:r>
              <a:rPr lang="en-US" sz="2400" dirty="0"/>
              <a:t>Majority of the population was </a:t>
            </a:r>
            <a:r>
              <a:rPr lang="en-US" sz="2400" dirty="0" smtClean="0"/>
              <a:t>male, and lived </a:t>
            </a:r>
            <a:r>
              <a:rPr lang="en-US" sz="2400" dirty="0"/>
              <a:t>in tents on mud </a:t>
            </a:r>
            <a:r>
              <a:rPr lang="en-US" sz="2400" dirty="0" smtClean="0"/>
              <a:t>streets. </a:t>
            </a:r>
            <a:r>
              <a:rPr lang="en-US" sz="2400" dirty="0"/>
              <a:t>Arson, robbery and murder were commonplace.</a:t>
            </a:r>
          </a:p>
        </p:txBody>
      </p:sp>
      <p:pic>
        <p:nvPicPr>
          <p:cNvPr id="6" name="Picture 5" descr="RSSA100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010" y="2242660"/>
            <a:ext cx="4180734" cy="3135550"/>
          </a:xfrm>
          <a:prstGeom prst="rect">
            <a:avLst/>
          </a:prstGeom>
        </p:spPr>
      </p:pic>
    </p:spTree>
    <p:extLst>
      <p:ext uri="{BB962C8B-B14F-4D97-AF65-F5344CB8AC3E}">
        <p14:creationId xmlns:p14="http://schemas.microsoft.com/office/powerpoint/2010/main" val="275387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King of William</a:t>
            </a:r>
            <a:endParaRPr lang="en-US" dirty="0"/>
          </a:p>
        </p:txBody>
      </p:sp>
      <p:sp>
        <p:nvSpPr>
          <p:cNvPr id="3" name="Content Placeholder 2"/>
          <p:cNvSpPr>
            <a:spLocks noGrp="1"/>
          </p:cNvSpPr>
          <p:nvPr>
            <p:ph idx="1"/>
          </p:nvPr>
        </p:nvSpPr>
        <p:spPr>
          <a:xfrm>
            <a:off x="457200" y="1600200"/>
            <a:ext cx="4073646" cy="4525963"/>
          </a:xfrm>
        </p:spPr>
        <p:txBody>
          <a:bodyPr>
            <a:noAutofit/>
          </a:bodyPr>
          <a:lstStyle/>
          <a:p>
            <a:r>
              <a:rPr lang="en-US" sz="2400" dirty="0" smtClean="0"/>
              <a:t>Born Jan 28, 1822 in Georgetown, MD and learned finance</a:t>
            </a:r>
          </a:p>
          <a:p>
            <a:r>
              <a:rPr lang="en-US" sz="2400" dirty="0" smtClean="0"/>
              <a:t>Lured to Sierra gold camps in 1848</a:t>
            </a:r>
          </a:p>
          <a:p>
            <a:r>
              <a:rPr lang="en-US" sz="2400" dirty="0" smtClean="0"/>
              <a:t>Moved to San Francisco in 1849 to start a bank</a:t>
            </a:r>
          </a:p>
          <a:p>
            <a:pPr marL="0" indent="0">
              <a:buNone/>
            </a:pPr>
            <a:endParaRPr lang="en-US" sz="2400" dirty="0"/>
          </a:p>
        </p:txBody>
      </p:sp>
      <p:pic>
        <p:nvPicPr>
          <p:cNvPr id="4" name="Picture 3" descr="jameskofw.gif"/>
          <p:cNvPicPr>
            <a:picLocks noChangeAspect="1"/>
          </p:cNvPicPr>
          <p:nvPr/>
        </p:nvPicPr>
        <p:blipFill rotWithShape="1">
          <a:blip r:embed="rId2">
            <a:extLst>
              <a:ext uri="{28A0092B-C50C-407E-A947-70E740481C1C}">
                <a14:useLocalDpi xmlns:a14="http://schemas.microsoft.com/office/drawing/2010/main" val="0"/>
              </a:ext>
            </a:extLst>
          </a:blip>
          <a:srcRect b="7138"/>
          <a:stretch/>
        </p:blipFill>
        <p:spPr>
          <a:xfrm>
            <a:off x="4675397" y="1646911"/>
            <a:ext cx="4011403" cy="3637218"/>
          </a:xfrm>
          <a:prstGeom prst="rect">
            <a:avLst/>
          </a:prstGeom>
        </p:spPr>
      </p:pic>
    </p:spTree>
    <p:extLst>
      <p:ext uri="{BB962C8B-B14F-4D97-AF65-F5344CB8AC3E}">
        <p14:creationId xmlns:p14="http://schemas.microsoft.com/office/powerpoint/2010/main" val="2564720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King of William</a:t>
            </a:r>
            <a:endParaRPr lang="en-US" dirty="0"/>
          </a:p>
        </p:txBody>
      </p:sp>
      <p:sp>
        <p:nvSpPr>
          <p:cNvPr id="3" name="Content Placeholder 2"/>
          <p:cNvSpPr>
            <a:spLocks noGrp="1"/>
          </p:cNvSpPr>
          <p:nvPr>
            <p:ph idx="1"/>
          </p:nvPr>
        </p:nvSpPr>
        <p:spPr>
          <a:xfrm>
            <a:off x="457200" y="1600200"/>
            <a:ext cx="4073646" cy="4525963"/>
          </a:xfrm>
        </p:spPr>
        <p:txBody>
          <a:bodyPr>
            <a:noAutofit/>
          </a:bodyPr>
          <a:lstStyle/>
          <a:p>
            <a:r>
              <a:rPr lang="en-US" sz="2400" dirty="0"/>
              <a:t>Initially prospered but </a:t>
            </a:r>
            <a:r>
              <a:rPr lang="en-US" sz="2400" dirty="0" smtClean="0"/>
              <a:t>corrupt employee caused </a:t>
            </a:r>
            <a:r>
              <a:rPr lang="en-US" sz="2400" dirty="0"/>
              <a:t>him to go bankrupt</a:t>
            </a:r>
          </a:p>
          <a:p>
            <a:r>
              <a:rPr lang="en-US" sz="2400" dirty="0"/>
              <a:t>Developed anger at his ruin and chose journalism as his weapon to attack those he thought brought him to this point</a:t>
            </a:r>
          </a:p>
          <a:p>
            <a:pPr marL="0" indent="0">
              <a:buNone/>
            </a:pPr>
            <a:endParaRPr lang="en-US" sz="2400" dirty="0"/>
          </a:p>
        </p:txBody>
      </p:sp>
      <p:pic>
        <p:nvPicPr>
          <p:cNvPr id="4" name="Picture 3" descr="jameskofw.gif"/>
          <p:cNvPicPr>
            <a:picLocks noChangeAspect="1"/>
          </p:cNvPicPr>
          <p:nvPr/>
        </p:nvPicPr>
        <p:blipFill rotWithShape="1">
          <a:blip r:embed="rId2">
            <a:extLst>
              <a:ext uri="{28A0092B-C50C-407E-A947-70E740481C1C}">
                <a14:useLocalDpi xmlns:a14="http://schemas.microsoft.com/office/drawing/2010/main" val="0"/>
              </a:ext>
            </a:extLst>
          </a:blip>
          <a:srcRect b="7138"/>
          <a:stretch/>
        </p:blipFill>
        <p:spPr>
          <a:xfrm>
            <a:off x="4675397" y="1646911"/>
            <a:ext cx="4011403" cy="3637218"/>
          </a:xfrm>
          <a:prstGeom prst="rect">
            <a:avLst/>
          </a:prstGeom>
        </p:spPr>
      </p:pic>
    </p:spTree>
    <p:extLst>
      <p:ext uri="{BB962C8B-B14F-4D97-AF65-F5344CB8AC3E}">
        <p14:creationId xmlns:p14="http://schemas.microsoft.com/office/powerpoint/2010/main" val="992498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Evening Bulletin</a:t>
            </a:r>
            <a:endParaRPr lang="en-US" dirty="0"/>
          </a:p>
        </p:txBody>
      </p:sp>
      <p:sp>
        <p:nvSpPr>
          <p:cNvPr id="3" name="Content Placeholder 2"/>
          <p:cNvSpPr>
            <a:spLocks noGrp="1"/>
          </p:cNvSpPr>
          <p:nvPr>
            <p:ph idx="1"/>
          </p:nvPr>
        </p:nvSpPr>
        <p:spPr/>
        <p:txBody>
          <a:bodyPr>
            <a:normAutofit/>
          </a:bodyPr>
          <a:lstStyle/>
          <a:p>
            <a:r>
              <a:rPr lang="en-US" sz="2400" dirty="0" smtClean="0"/>
              <a:t>First published in 1855 by King with his brother, Thomas, giving him financial support</a:t>
            </a:r>
          </a:p>
          <a:p>
            <a:r>
              <a:rPr lang="en-US" sz="2400" dirty="0"/>
              <a:t>E</a:t>
            </a:r>
            <a:r>
              <a:rPr lang="en-US" sz="2400" dirty="0" smtClean="0"/>
              <a:t>xposed corrupt practices between banks and politicians</a:t>
            </a:r>
          </a:p>
          <a:p>
            <a:r>
              <a:rPr lang="en-US" sz="2400" dirty="0" smtClean="0"/>
              <a:t>Attacked all perceived corruption present in San Francisco</a:t>
            </a:r>
          </a:p>
          <a:p>
            <a:r>
              <a:rPr lang="en-US" sz="2400" dirty="0" smtClean="0"/>
              <a:t>Quickly became the leading newspaper of the city</a:t>
            </a:r>
          </a:p>
          <a:p>
            <a:r>
              <a:rPr lang="en-US" sz="2400" dirty="0" smtClean="0"/>
              <a:t>Had a pro-Union bias in the turmoil prior to the Civil War</a:t>
            </a:r>
            <a:endParaRPr lang="en-US" sz="2400" dirty="0"/>
          </a:p>
        </p:txBody>
      </p:sp>
      <p:pic>
        <p:nvPicPr>
          <p:cNvPr id="4" name="Picture 3" descr="James King Editor.jpg"/>
          <p:cNvPicPr>
            <a:picLocks noChangeAspect="1"/>
          </p:cNvPicPr>
          <p:nvPr/>
        </p:nvPicPr>
        <p:blipFill rotWithShape="1">
          <a:blip r:embed="rId2">
            <a:extLst>
              <a:ext uri="{28A0092B-C50C-407E-A947-70E740481C1C}">
                <a14:useLocalDpi xmlns:a14="http://schemas.microsoft.com/office/drawing/2010/main" val="0"/>
              </a:ext>
            </a:extLst>
          </a:blip>
          <a:srcRect b="75737"/>
          <a:stretch/>
        </p:blipFill>
        <p:spPr>
          <a:xfrm>
            <a:off x="670343" y="4327655"/>
            <a:ext cx="7613788" cy="2414779"/>
          </a:xfrm>
          <a:prstGeom prst="rect">
            <a:avLst/>
          </a:prstGeom>
        </p:spPr>
      </p:pic>
    </p:spTree>
    <p:extLst>
      <p:ext uri="{BB962C8B-B14F-4D97-AF65-F5344CB8AC3E}">
        <p14:creationId xmlns:p14="http://schemas.microsoft.com/office/powerpoint/2010/main" val="88017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P. Casey</a:t>
            </a:r>
            <a:endParaRPr lang="en-US" dirty="0"/>
          </a:p>
        </p:txBody>
      </p:sp>
      <p:sp>
        <p:nvSpPr>
          <p:cNvPr id="3" name="Content Placeholder 2"/>
          <p:cNvSpPr>
            <a:spLocks noGrp="1"/>
          </p:cNvSpPr>
          <p:nvPr>
            <p:ph idx="1"/>
          </p:nvPr>
        </p:nvSpPr>
        <p:spPr>
          <a:xfrm>
            <a:off x="457200" y="1600200"/>
            <a:ext cx="4575332" cy="4525963"/>
          </a:xfrm>
        </p:spPr>
        <p:txBody>
          <a:bodyPr>
            <a:normAutofit/>
          </a:bodyPr>
          <a:lstStyle/>
          <a:p>
            <a:r>
              <a:rPr lang="en-US" sz="2400" dirty="0" smtClean="0"/>
              <a:t>Publisher of the rival paper, the Sunday Times with a pro-South bias, even though he was illiterate</a:t>
            </a:r>
          </a:p>
          <a:p>
            <a:r>
              <a:rPr lang="en-US" sz="2400" dirty="0" smtClean="0"/>
              <a:t>Was known to engage in ballot-box</a:t>
            </a:r>
            <a:r>
              <a:rPr lang="en-US" sz="2400" dirty="0"/>
              <a:t> </a:t>
            </a:r>
            <a:r>
              <a:rPr lang="en-US" sz="2400" dirty="0" smtClean="0"/>
              <a:t>stuffing during elections; gained election as Supervisor of a district he did not even live in</a:t>
            </a:r>
          </a:p>
          <a:p>
            <a:r>
              <a:rPr lang="en-US" sz="2400" dirty="0" smtClean="0"/>
              <a:t>Spent 18 months in Sing Sing Prison in New York at hard labor for robbing his mistress</a:t>
            </a:r>
          </a:p>
          <a:p>
            <a:pPr marL="0" indent="0">
              <a:buNone/>
            </a:pPr>
            <a:endParaRPr lang="en-US" sz="2400" dirty="0" smtClean="0"/>
          </a:p>
          <a:p>
            <a:endParaRPr lang="en-US" sz="2400" dirty="0"/>
          </a:p>
        </p:txBody>
      </p:sp>
      <p:pic>
        <p:nvPicPr>
          <p:cNvPr id="4" name="Picture 3" descr="Casey_and_Cora.jpg"/>
          <p:cNvPicPr>
            <a:picLocks noChangeAspect="1"/>
          </p:cNvPicPr>
          <p:nvPr/>
        </p:nvPicPr>
        <p:blipFill rotWithShape="1">
          <a:blip r:embed="rId2">
            <a:extLst>
              <a:ext uri="{28A0092B-C50C-407E-A947-70E740481C1C}">
                <a14:useLocalDpi xmlns:a14="http://schemas.microsoft.com/office/drawing/2010/main" val="0"/>
              </a:ext>
            </a:extLst>
          </a:blip>
          <a:srcRect r="49180" b="6910"/>
          <a:stretch/>
        </p:blipFill>
        <p:spPr>
          <a:xfrm>
            <a:off x="5645333" y="1793502"/>
            <a:ext cx="3041467" cy="4016465"/>
          </a:xfrm>
          <a:prstGeom prst="rect">
            <a:avLst/>
          </a:prstGeom>
        </p:spPr>
      </p:pic>
    </p:spTree>
    <p:extLst>
      <p:ext uri="{BB962C8B-B14F-4D97-AF65-F5344CB8AC3E}">
        <p14:creationId xmlns:p14="http://schemas.microsoft.com/office/powerpoint/2010/main" val="2268152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597</TotalTime>
  <Words>2228</Words>
  <Application>Microsoft Office PowerPoint</Application>
  <PresentationFormat>On-screen Show (4:3)</PresentationFormat>
  <Paragraphs>151</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Murder of James King and Its Impact on the First Medical Schools of the Pacific Coast</vt:lpstr>
      <vt:lpstr>Medicine in the 1800’s</vt:lpstr>
      <vt:lpstr>California</vt:lpstr>
      <vt:lpstr>San Francisco</vt:lpstr>
      <vt:lpstr>San Francisco</vt:lpstr>
      <vt:lpstr>James King of William</vt:lpstr>
      <vt:lpstr>James King of William</vt:lpstr>
      <vt:lpstr>Daily Evening Bulletin</vt:lpstr>
      <vt:lpstr>James P. Casey</vt:lpstr>
      <vt:lpstr>The Shooting</vt:lpstr>
      <vt:lpstr>Immediate Aftermath</vt:lpstr>
      <vt:lpstr>Initial management</vt:lpstr>
      <vt:lpstr>Wound Management</vt:lpstr>
      <vt:lpstr>Hugh Huger Toland</vt:lpstr>
      <vt:lpstr>Hugh Huger Toland</vt:lpstr>
      <vt:lpstr>Toland’s recommendation</vt:lpstr>
      <vt:lpstr>Elias Samuel Cooper</vt:lpstr>
      <vt:lpstr>“ad eundem” Degrees</vt:lpstr>
      <vt:lpstr>Elias Samuel Cooper</vt:lpstr>
      <vt:lpstr>Elias Samuel Cooper</vt:lpstr>
      <vt:lpstr>Controversy Builds</vt:lpstr>
      <vt:lpstr>Decline and Death</vt:lpstr>
      <vt:lpstr>Post-Mortem</vt:lpstr>
      <vt:lpstr>Casey’s fate</vt:lpstr>
      <vt:lpstr>Burial and Hanging</vt:lpstr>
      <vt:lpstr>Letter to the Editor by Cooper</vt:lpstr>
      <vt:lpstr>Letter to the Editor by Cooper</vt:lpstr>
      <vt:lpstr>Letter to the Editor by Cooper</vt:lpstr>
      <vt:lpstr>First Medical School of the West</vt:lpstr>
      <vt:lpstr>Toland Medical School</vt:lpstr>
      <vt:lpstr>Cooper Medical School</vt:lpstr>
      <vt:lpstr>The Final Metamorphosis</vt:lpstr>
      <vt:lpstr>The Final Metamorphosis</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Halsted Society 2013</dc:title>
  <dc:creator>George Yang</dc:creator>
  <cp:lastModifiedBy>Windows User</cp:lastModifiedBy>
  <cp:revision>30</cp:revision>
  <dcterms:created xsi:type="dcterms:W3CDTF">2013-04-17T21:22:52Z</dcterms:created>
  <dcterms:modified xsi:type="dcterms:W3CDTF">2019-06-21T14:06:32Z</dcterms:modified>
</cp:coreProperties>
</file>